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8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427" r:id="rId2"/>
    <p:sldId id="428" r:id="rId3"/>
    <p:sldId id="432" r:id="rId4"/>
    <p:sldId id="575" r:id="rId5"/>
    <p:sldId id="584" r:id="rId6"/>
    <p:sldId id="583" r:id="rId7"/>
    <p:sldId id="582" r:id="rId8"/>
    <p:sldId id="581" r:id="rId9"/>
    <p:sldId id="580" r:id="rId10"/>
    <p:sldId id="579" r:id="rId11"/>
    <p:sldId id="578" r:id="rId12"/>
    <p:sldId id="577" r:id="rId13"/>
    <p:sldId id="586" r:id="rId14"/>
    <p:sldId id="576" r:id="rId15"/>
    <p:sldId id="602" r:id="rId16"/>
    <p:sldId id="585" r:id="rId17"/>
    <p:sldId id="587" r:id="rId18"/>
    <p:sldId id="601" r:id="rId19"/>
    <p:sldId id="600" r:id="rId20"/>
    <p:sldId id="599" r:id="rId21"/>
    <p:sldId id="598" r:id="rId22"/>
    <p:sldId id="597" r:id="rId23"/>
    <p:sldId id="596" r:id="rId24"/>
    <p:sldId id="595" r:id="rId25"/>
    <p:sldId id="594" r:id="rId26"/>
    <p:sldId id="593" r:id="rId27"/>
    <p:sldId id="592" r:id="rId28"/>
    <p:sldId id="591" r:id="rId29"/>
    <p:sldId id="590" r:id="rId30"/>
    <p:sldId id="589" r:id="rId31"/>
    <p:sldId id="588" r:id="rId32"/>
    <p:sldId id="610" r:id="rId33"/>
    <p:sldId id="609" r:id="rId34"/>
    <p:sldId id="608" r:id="rId35"/>
    <p:sldId id="607" r:id="rId36"/>
    <p:sldId id="606" r:id="rId37"/>
    <p:sldId id="605" r:id="rId38"/>
    <p:sldId id="604" r:id="rId39"/>
    <p:sldId id="603" r:id="rId40"/>
    <p:sldId id="614" r:id="rId41"/>
    <p:sldId id="613" r:id="rId42"/>
    <p:sldId id="612" r:id="rId43"/>
    <p:sldId id="615" r:id="rId44"/>
    <p:sldId id="611" r:id="rId45"/>
    <p:sldId id="616" r:id="rId46"/>
    <p:sldId id="617" r:id="rId47"/>
    <p:sldId id="618" r:id="rId48"/>
    <p:sldId id="619" r:id="rId49"/>
    <p:sldId id="625" r:id="rId50"/>
    <p:sldId id="629" r:id="rId51"/>
    <p:sldId id="624" r:id="rId52"/>
    <p:sldId id="623" r:id="rId53"/>
    <p:sldId id="622" r:id="rId54"/>
    <p:sldId id="621" r:id="rId55"/>
    <p:sldId id="620" r:id="rId56"/>
    <p:sldId id="628" r:id="rId57"/>
    <p:sldId id="627" r:id="rId58"/>
    <p:sldId id="626" r:id="rId59"/>
    <p:sldId id="630" r:id="rId60"/>
    <p:sldId id="632" r:id="rId61"/>
    <p:sldId id="631" r:id="rId62"/>
    <p:sldId id="640" r:id="rId63"/>
    <p:sldId id="639" r:id="rId64"/>
    <p:sldId id="638" r:id="rId65"/>
    <p:sldId id="644" r:id="rId66"/>
    <p:sldId id="637" r:id="rId67"/>
    <p:sldId id="636" r:id="rId68"/>
    <p:sldId id="635" r:id="rId69"/>
    <p:sldId id="643" r:id="rId70"/>
    <p:sldId id="642" r:id="rId71"/>
    <p:sldId id="646" r:id="rId72"/>
    <p:sldId id="645" r:id="rId73"/>
    <p:sldId id="649" r:id="rId74"/>
    <p:sldId id="648" r:id="rId75"/>
    <p:sldId id="651" r:id="rId76"/>
    <p:sldId id="650" r:id="rId77"/>
    <p:sldId id="652" r:id="rId78"/>
    <p:sldId id="647" r:id="rId79"/>
    <p:sldId id="653" r:id="rId80"/>
    <p:sldId id="654" r:id="rId81"/>
    <p:sldId id="634" r:id="rId82"/>
    <p:sldId id="480" r:id="rId83"/>
    <p:sldId id="481"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41" autoAdjust="0"/>
    <p:restoredTop sz="94660"/>
  </p:normalViewPr>
  <p:slideViewPr>
    <p:cSldViewPr>
      <p:cViewPr>
        <p:scale>
          <a:sx n="70" d="100"/>
          <a:sy n="70" d="100"/>
        </p:scale>
        <p:origin x="-522" y="-5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4B218B-7D8F-45A6-AE22-0AD28877FA25}" type="datetimeFigureOut">
              <a:rPr lang="en-US" smtClean="0"/>
              <a:pPr/>
              <a:t>12/7/2023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973BC-E92A-417B-9E6D-8FDEFD626EC1}"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8A03C9A-5A54-451A-86CB-237916CC8091}" type="datetimeFigureOut">
              <a:rPr lang="en-US" smtClean="0"/>
              <a:pPr/>
              <a:t>12/7/2023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05BDD8-0322-40A4-8C59-4EEE467E1807}"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A03C9A-5A54-451A-86CB-237916CC8091}" type="datetimeFigureOut">
              <a:rPr lang="en-US" smtClean="0"/>
              <a:pPr/>
              <a:t>12/7/2023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05BDD8-0322-40A4-8C59-4EEE467E1807}"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A03C9A-5A54-451A-86CB-237916CC8091}" type="datetimeFigureOut">
              <a:rPr lang="en-US" smtClean="0"/>
              <a:pPr/>
              <a:t>12/7/2023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05BDD8-0322-40A4-8C59-4EEE467E1807}"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8A03C9A-5A54-451A-86CB-237916CC8091}" type="datetimeFigureOut">
              <a:rPr lang="en-US" smtClean="0"/>
              <a:pPr/>
              <a:t>12/7/2023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05BDD8-0322-40A4-8C59-4EEE467E1807}"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A03C9A-5A54-451A-86CB-237916CC8091}" type="datetimeFigureOut">
              <a:rPr lang="en-US" smtClean="0"/>
              <a:pPr/>
              <a:t>12/7/2023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05BDD8-0322-40A4-8C59-4EEE467E1807}"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8A03C9A-5A54-451A-86CB-237916CC8091}" type="datetimeFigureOut">
              <a:rPr lang="en-US" smtClean="0"/>
              <a:pPr/>
              <a:t>12/7/2023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05BDD8-0322-40A4-8C59-4EEE467E1807}"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8A03C9A-5A54-451A-86CB-237916CC8091}" type="datetimeFigureOut">
              <a:rPr lang="en-US" smtClean="0"/>
              <a:pPr/>
              <a:t>12/7/2023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05BDD8-0322-40A4-8C59-4EEE467E1807}"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8A03C9A-5A54-451A-86CB-237916CC8091}" type="datetimeFigureOut">
              <a:rPr lang="en-US" smtClean="0"/>
              <a:pPr/>
              <a:t>12/7/2023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05BDD8-0322-40A4-8C59-4EEE467E1807}"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A03C9A-5A54-451A-86CB-237916CC8091}" type="datetimeFigureOut">
              <a:rPr lang="en-US" smtClean="0"/>
              <a:pPr/>
              <a:t>12/7/2023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05BDD8-0322-40A4-8C59-4EEE467E1807}"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A03C9A-5A54-451A-86CB-237916CC8091}" type="datetimeFigureOut">
              <a:rPr lang="en-US" smtClean="0"/>
              <a:pPr/>
              <a:t>12/7/2023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05BDD8-0322-40A4-8C59-4EEE467E1807}"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A03C9A-5A54-451A-86CB-237916CC8091}" type="datetimeFigureOut">
              <a:rPr lang="en-US" smtClean="0"/>
              <a:pPr/>
              <a:t>12/7/2023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05BDD8-0322-40A4-8C59-4EEE467E1807}"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A03C9A-5A54-451A-86CB-237916CC8091}" type="datetimeFigureOut">
              <a:rPr lang="en-US" smtClean="0"/>
              <a:pPr/>
              <a:t>12/7/2023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5BDD8-0322-40A4-8C59-4EEE467E1807}"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linkedin.com/company/blippar/" TargetMode="External"/><Relationship Id="rId2" Type="http://schemas.openxmlformats.org/officeDocument/2006/relationships/hyperlink" Target="https://www.linkedin.com/company/boeing/" TargetMode="External"/><Relationship Id="rId1" Type="http://schemas.openxmlformats.org/officeDocument/2006/relationships/slideLayout" Target="../slideLayouts/slideLayout7.xml"/><Relationship Id="rId6" Type="http://schemas.openxmlformats.org/officeDocument/2006/relationships/hyperlink" Target="https://www.linkedin.com/feed/hashtag/supplychain" TargetMode="External"/><Relationship Id="rId5" Type="http://schemas.openxmlformats.org/officeDocument/2006/relationships/hyperlink" Target="https://www.linkedin.com/feed/hashtag/manufacturing" TargetMode="External"/><Relationship Id="rId4" Type="http://schemas.openxmlformats.org/officeDocument/2006/relationships/hyperlink" Target="https://www.linkedin.com/feed/hashtag/healthcare"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646331"/>
          </a:xfrm>
          <a:prstGeom prst="rect">
            <a:avLst/>
          </a:prstGeom>
          <a:noFill/>
        </p:spPr>
        <p:txBody>
          <a:bodyPr wrap="square" rtlCol="0">
            <a:spAutoFit/>
          </a:bodyPr>
          <a:lstStyle/>
          <a:p>
            <a:endParaRPr lang="en-IN" dirty="0" smtClean="0"/>
          </a:p>
          <a:p>
            <a:endParaRPr lang="en-IN" dirty="0"/>
          </a:p>
        </p:txBody>
      </p:sp>
      <p:sp>
        <p:nvSpPr>
          <p:cNvPr id="3" name="TextBox 2"/>
          <p:cNvSpPr txBox="1"/>
          <p:nvPr/>
        </p:nvSpPr>
        <p:spPr>
          <a:xfrm>
            <a:off x="214282" y="857232"/>
            <a:ext cx="8786874" cy="107337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50000"/>
              </a:lnSpc>
            </a:pPr>
            <a:r>
              <a:rPr lang="en-US" sz="2250" b="1" dirty="0" smtClean="0">
                <a:solidFill>
                  <a:srgbClr val="00B050"/>
                </a:solidFill>
                <a:latin typeface="Times New Roman" pitchFamily="18" charset="0"/>
                <a:cs typeface="Times New Roman" pitchFamily="18" charset="0"/>
              </a:rPr>
              <a:t>PBR VISVODAYA INSTITUTE OF TECHNOLOGY AND SCIENCE</a:t>
            </a: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2000" b="1" u="sng" dirty="0" smtClean="0">
                <a:solidFill>
                  <a:srgbClr val="FF0000"/>
                </a:solidFill>
                <a:latin typeface="Times New Roman" pitchFamily="18" charset="0"/>
                <a:cs typeface="Times New Roman" pitchFamily="18" charset="0"/>
              </a:rPr>
              <a:t>DEPARTMENT OF ELECTRICAL AND ELECTRONICS ENGINEERING</a:t>
            </a:r>
            <a:endParaRPr lang="en-US" sz="2000" dirty="0">
              <a:solidFill>
                <a:srgbClr val="FF0000"/>
              </a:solidFill>
            </a:endParaRPr>
          </a:p>
        </p:txBody>
      </p:sp>
      <p:sp>
        <p:nvSpPr>
          <p:cNvPr id="4" name="TextBox 3"/>
          <p:cNvSpPr txBox="1"/>
          <p:nvPr/>
        </p:nvSpPr>
        <p:spPr>
          <a:xfrm>
            <a:off x="214282" y="2357430"/>
            <a:ext cx="8715436" cy="4247317"/>
          </a:xfrm>
          <a:prstGeom prst="rect">
            <a:avLst/>
          </a:prstGeom>
          <a:noFill/>
        </p:spPr>
        <p:txBody>
          <a:bodyPr wrap="square" rtlCol="0">
            <a:spAutoFit/>
          </a:bodyPr>
          <a:lstStyle/>
          <a:p>
            <a:pPr algn="ctr"/>
            <a:r>
              <a:rPr lang="en-US" sz="2800" dirty="0" smtClean="0"/>
              <a:t>	</a:t>
            </a:r>
          </a:p>
          <a:p>
            <a:pPr algn="ctr"/>
            <a:r>
              <a:rPr lang="en-US" sz="2800" b="1" dirty="0" smtClean="0">
                <a:latin typeface="Times New Roman" pitchFamily="18" charset="0"/>
                <a:cs typeface="Times New Roman" pitchFamily="18" charset="0"/>
              </a:rPr>
              <a:t>  (20A05705c) </a:t>
            </a:r>
          </a:p>
          <a:p>
            <a:r>
              <a:rPr lang="en-US" sz="2800" b="1" dirty="0" smtClean="0">
                <a:latin typeface="Times New Roman" pitchFamily="18" charset="0"/>
                <a:cs typeface="Times New Roman" pitchFamily="18" charset="0"/>
              </a:rPr>
              <a:t>			  INDUSTRIAL IOT</a:t>
            </a:r>
          </a:p>
          <a:p>
            <a:pPr algn="ctr"/>
            <a:r>
              <a:rPr lang="en-US" sz="2800" b="1" dirty="0" smtClean="0">
                <a:latin typeface="Times New Roman" pitchFamily="18" charset="0"/>
                <a:cs typeface="Times New Roman" pitchFamily="18" charset="0"/>
              </a:rPr>
              <a:t/>
            </a:r>
            <a:br>
              <a:rPr lang="en-US" sz="2800" b="1" dirty="0" smtClean="0">
                <a:latin typeface="Times New Roman" pitchFamily="18" charset="0"/>
                <a:cs typeface="Times New Roman" pitchFamily="18" charset="0"/>
              </a:rPr>
            </a:br>
            <a:r>
              <a:rPr lang="en-US" sz="2800" b="1" dirty="0" smtClean="0">
                <a:latin typeface="Times New Roman" pitchFamily="18" charset="0"/>
                <a:cs typeface="Times New Roman" pitchFamily="18" charset="0"/>
              </a:rPr>
              <a:t>EEE - IV. B. Tech SEM – I</a:t>
            </a:r>
            <a:br>
              <a:rPr lang="en-US" sz="2800" b="1" dirty="0" smtClean="0">
                <a:latin typeface="Times New Roman" pitchFamily="18" charset="0"/>
                <a:cs typeface="Times New Roman" pitchFamily="18" charset="0"/>
              </a:rPr>
            </a:br>
            <a:r>
              <a:rPr lang="en-US" sz="2800" b="1" dirty="0" smtClean="0">
                <a:latin typeface="Times New Roman" pitchFamily="18" charset="0"/>
                <a:cs typeface="Times New Roman" pitchFamily="18" charset="0"/>
              </a:rPr>
              <a:t/>
            </a:r>
            <a:br>
              <a:rPr lang="en-US" sz="2800" b="1" dirty="0" smtClean="0">
                <a:latin typeface="Times New Roman" pitchFamily="18" charset="0"/>
                <a:cs typeface="Times New Roman" pitchFamily="18" charset="0"/>
              </a:rPr>
            </a:br>
            <a:r>
              <a:rPr lang="en-US" sz="2800" b="1" dirty="0" smtClean="0">
                <a:solidFill>
                  <a:srgbClr val="00B050"/>
                </a:solidFill>
                <a:latin typeface="Times New Roman" pitchFamily="18" charset="0"/>
                <a:cs typeface="Times New Roman" pitchFamily="18" charset="0"/>
              </a:rPr>
              <a:t>   by</a:t>
            </a:r>
            <a:r>
              <a:rPr lang="en-US" sz="2800" b="1" dirty="0" smtClean="0">
                <a:latin typeface="Times New Roman" pitchFamily="18" charset="0"/>
                <a:cs typeface="Times New Roman" pitchFamily="18" charset="0"/>
              </a:rPr>
              <a:t> </a:t>
            </a:r>
            <a:br>
              <a:rPr lang="en-US" sz="2800" b="1" dirty="0" smtClean="0">
                <a:latin typeface="Times New Roman" pitchFamily="18" charset="0"/>
                <a:cs typeface="Times New Roman" pitchFamily="18" charset="0"/>
              </a:rPr>
            </a:br>
            <a:r>
              <a:rPr lang="en-US" sz="2800" b="1" dirty="0" smtClean="0">
                <a:solidFill>
                  <a:srgbClr val="FF0000"/>
                </a:solidFill>
                <a:latin typeface="Times New Roman" pitchFamily="18" charset="0"/>
                <a:cs typeface="Times New Roman" pitchFamily="18" charset="0"/>
              </a:rPr>
              <a:t>    A. Bhaktha Vatsala, M.Tech, (Ph.D). </a:t>
            </a:r>
          </a:p>
          <a:p>
            <a:pPr lvl="0" algn="ctr"/>
            <a:r>
              <a:rPr lang="en-US" sz="2800" b="1" dirty="0" smtClean="0">
                <a:solidFill>
                  <a:srgbClr val="FF0000"/>
                </a:solidFill>
                <a:latin typeface="Times New Roman" pitchFamily="18" charset="0"/>
                <a:cs typeface="Times New Roman" pitchFamily="18" charset="0"/>
              </a:rPr>
              <a:t>Associate Professor &amp; Head</a:t>
            </a:r>
            <a:endParaRPr lang="en-US" sz="2800" dirty="0" smtClean="0">
              <a:solidFill>
                <a:srgbClr val="FF0000"/>
              </a:solidFill>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844" y="214290"/>
            <a:ext cx="8786874" cy="738664"/>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Cloud Computing Architecture:</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4500562" y="214290"/>
            <a:ext cx="4429156" cy="4500594"/>
          </a:xfrm>
          <a:prstGeom prst="rect">
            <a:avLst/>
          </a:prstGeom>
          <a:noFill/>
          <a:ln w="9525">
            <a:noFill/>
            <a:miter lim="800000"/>
            <a:headEnd/>
            <a:tailEnd/>
          </a:ln>
          <a:effectLst/>
        </p:spPr>
      </p:pic>
      <p:sp>
        <p:nvSpPr>
          <p:cNvPr id="6" name="TextBox 5"/>
          <p:cNvSpPr txBox="1"/>
          <p:nvPr/>
        </p:nvSpPr>
        <p:spPr>
          <a:xfrm>
            <a:off x="142844" y="857232"/>
            <a:ext cx="4286280" cy="4154984"/>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There are different models, but they started with three different models. </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So, whether it is home, hospitals factories the different computational resources available in the form of cloud infrastructure. </a:t>
            </a:r>
          </a:p>
          <a:p>
            <a:pPr algn="just"/>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Those are computing infrastructure in the form of computational resources CPU, storage, network and so on.</a:t>
            </a:r>
            <a:endParaRPr lang="en-US" sz="2200" dirty="0">
              <a:latin typeface="Times New Roman" pitchFamily="18" charset="0"/>
              <a:cs typeface="Times New Roman" pitchFamily="18" charset="0"/>
            </a:endParaRPr>
          </a:p>
        </p:txBody>
      </p:sp>
      <p:sp>
        <p:nvSpPr>
          <p:cNvPr id="7" name="TextBox 6"/>
          <p:cNvSpPr txBox="1"/>
          <p:nvPr/>
        </p:nvSpPr>
        <p:spPr>
          <a:xfrm>
            <a:off x="214282" y="4929198"/>
            <a:ext cx="8715436" cy="1754326"/>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Platform resource which is basically in the form of the development, platform, the middleware services, database runtime and so on the platform resources.</a:t>
            </a:r>
          </a:p>
          <a:p>
            <a:pPr algn="just"/>
            <a:r>
              <a:rPr lang="en-US" sz="2100" dirty="0" smtClean="0">
                <a:latin typeface="Times New Roman" pitchFamily="18" charset="0"/>
                <a:cs typeface="Times New Roman" pitchFamily="18" charset="0"/>
              </a:rPr>
              <a:t>The application resources or the software where we are talking about different software performing, monitoring, decision making, analytics, predictions.</a:t>
            </a:r>
            <a:endParaRPr lang="en-US" sz="21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2000" fill="hold"/>
                                        <p:tgtEl>
                                          <p:spTgt spid="1026"/>
                                        </p:tgtEl>
                                        <p:attrNameLst>
                                          <p:attrName>ppt_x</p:attrName>
                                        </p:attrNameLst>
                                      </p:cBhvr>
                                      <p:tavLst>
                                        <p:tav tm="0">
                                          <p:val>
                                            <p:strVal val="#ppt_x"/>
                                          </p:val>
                                        </p:tav>
                                        <p:tav tm="100000">
                                          <p:val>
                                            <p:strVal val="#ppt_x"/>
                                          </p:val>
                                        </p:tav>
                                      </p:tavLst>
                                    </p:anim>
                                    <p:anim calcmode="lin" valueType="num">
                                      <p:cBhvr additive="base">
                                        <p:cTn id="8" dur="20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2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20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20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2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 calcmode="lin" valueType="num">
                                      <p:cBhvr additive="base">
                                        <p:cTn id="37" dur="20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85728"/>
            <a:ext cx="8715436" cy="6370975"/>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Cloud Computing in IIoT: Services</a:t>
            </a:r>
          </a:p>
          <a:p>
            <a:endParaRPr lang="en-US" sz="2400" b="1" dirty="0" smtClean="0">
              <a:solidFill>
                <a:srgbClr val="FF000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Three types of services are offering following services in IIoT:</a:t>
            </a:r>
          </a:p>
          <a:p>
            <a:r>
              <a:rPr lang="en-US" sz="2400" dirty="0" smtClean="0">
                <a:latin typeface="Times New Roman" pitchFamily="18" charset="0"/>
                <a:cs typeface="Times New Roman" pitchFamily="18" charset="0"/>
              </a:rPr>
              <a:t>	1. Software-as-a-Service (SaaS) </a:t>
            </a:r>
          </a:p>
          <a:p>
            <a:r>
              <a:rPr lang="en-US" sz="2400" dirty="0" smtClean="0">
                <a:latin typeface="Times New Roman" pitchFamily="18" charset="0"/>
                <a:cs typeface="Times New Roman" pitchFamily="18" charset="0"/>
              </a:rPr>
              <a:t>	2. Platform-as-a-Service (PaaS) and </a:t>
            </a:r>
          </a:p>
          <a:p>
            <a:r>
              <a:rPr lang="en-US" sz="2400" dirty="0" smtClean="0">
                <a:latin typeface="Times New Roman" pitchFamily="18" charset="0"/>
                <a:cs typeface="Times New Roman" pitchFamily="18" charset="0"/>
              </a:rPr>
              <a:t>	3. Infrastructure-as-a-Service (IaaS)</a:t>
            </a:r>
          </a:p>
          <a:p>
            <a:endParaRPr lang="en-US" sz="2400" dirty="0" smtClean="0">
              <a:latin typeface="Times New Roman" pitchFamily="18" charset="0"/>
              <a:cs typeface="Times New Roman" pitchFamily="18" charset="0"/>
            </a:endParaRPr>
          </a:p>
          <a:p>
            <a:pPr>
              <a:buFont typeface="Wingdings" pitchFamily="2" charset="2"/>
              <a:buChar char="q"/>
            </a:pPr>
            <a:r>
              <a:rPr lang="en-US" sz="2400" b="1" dirty="0" smtClean="0">
                <a:solidFill>
                  <a:srgbClr val="FF0000"/>
                </a:solidFill>
                <a:latin typeface="Times New Roman" pitchFamily="18" charset="0"/>
                <a:cs typeface="Times New Roman" pitchFamily="18" charset="0"/>
              </a:rPr>
              <a:t>Software-as-a-Service (SaaS)</a:t>
            </a:r>
          </a:p>
          <a:p>
            <a:endParaRPr lang="en-US" sz="24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Industrial applications with web or program Interface</a:t>
            </a:r>
          </a:p>
          <a:p>
            <a:pPr lvl="1"/>
            <a:endParaRPr lang="en-US" sz="24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Subscribe-and-use feature to industry clients with final product</a:t>
            </a:r>
          </a:p>
          <a:p>
            <a:pPr lvl="1"/>
            <a:endParaRPr lang="en-US" sz="24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Everything managed by the service provider</a:t>
            </a:r>
          </a:p>
          <a:p>
            <a:pPr lvl="1">
              <a:buFont typeface="Wingdings" pitchFamily="2" charset="2"/>
              <a:buChar char="Ø"/>
            </a:pPr>
            <a:endParaRPr lang="en-US" sz="24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Ex: Industrial Machinery Catalyst from Siemens is a SaaS for  </a:t>
            </a:r>
          </a:p>
          <a:p>
            <a:pPr lvl="1"/>
            <a:r>
              <a:rPr lang="en-US" sz="2400" dirty="0" smtClean="0">
                <a:latin typeface="Times New Roman" pitchFamily="18" charset="0"/>
                <a:cs typeface="Times New Roman" pitchFamily="18" charset="0"/>
              </a:rPr>
              <a:t>          industrial use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2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2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20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 calcmode="lin" valueType="num">
                                      <p:cBhvr additive="base">
                                        <p:cTn id="37" dur="20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 calcmode="lin" valueType="num">
                                      <p:cBhvr additive="base">
                                        <p:cTn id="43" dur="20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4" dur="20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13" end="13"/>
                                            </p:txEl>
                                          </p:spTgt>
                                        </p:tgtEl>
                                        <p:attrNameLst>
                                          <p:attrName>style.visibility</p:attrName>
                                        </p:attrNameLst>
                                      </p:cBhvr>
                                      <p:to>
                                        <p:strVal val="visible"/>
                                      </p:to>
                                    </p:set>
                                    <p:anim calcmode="lin" valueType="num">
                                      <p:cBhvr additive="base">
                                        <p:cTn id="49" dur="20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50" dur="20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5" end="15"/>
                                            </p:txEl>
                                          </p:spTgt>
                                        </p:tgtEl>
                                        <p:attrNameLst>
                                          <p:attrName>style.visibility</p:attrName>
                                        </p:attrNameLst>
                                      </p:cBhvr>
                                      <p:to>
                                        <p:strVal val="visible"/>
                                      </p:to>
                                    </p:set>
                                    <p:anim calcmode="lin" valueType="num">
                                      <p:cBhvr additive="base">
                                        <p:cTn id="55" dur="20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56" dur="2000" fill="hold"/>
                                        <p:tgtEl>
                                          <p:spTgt spid="2">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16" end="16"/>
                                            </p:txEl>
                                          </p:spTgt>
                                        </p:tgtEl>
                                        <p:attrNameLst>
                                          <p:attrName>style.visibility</p:attrName>
                                        </p:attrNameLst>
                                      </p:cBhvr>
                                      <p:to>
                                        <p:strVal val="visible"/>
                                      </p:to>
                                    </p:set>
                                    <p:anim calcmode="lin" valueType="num">
                                      <p:cBhvr additive="base">
                                        <p:cTn id="61" dur="2000" fill="hold"/>
                                        <p:tgtEl>
                                          <p:spTgt spid="2">
                                            <p:txEl>
                                              <p:pRg st="16" end="16"/>
                                            </p:txEl>
                                          </p:spTgt>
                                        </p:tgtEl>
                                        <p:attrNameLst>
                                          <p:attrName>ppt_x</p:attrName>
                                        </p:attrNameLst>
                                      </p:cBhvr>
                                      <p:tavLst>
                                        <p:tav tm="0">
                                          <p:val>
                                            <p:strVal val="#ppt_x"/>
                                          </p:val>
                                        </p:tav>
                                        <p:tav tm="100000">
                                          <p:val>
                                            <p:strVal val="#ppt_x"/>
                                          </p:val>
                                        </p:tav>
                                      </p:tavLst>
                                    </p:anim>
                                    <p:anim calcmode="lin" valueType="num">
                                      <p:cBhvr additive="base">
                                        <p:cTn id="62" dur="2000" fill="hold"/>
                                        <p:tgtEl>
                                          <p:spTgt spid="2">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14290"/>
            <a:ext cx="8715436" cy="4524315"/>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Platform-as-a-Service (PaaS)</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Allows industries for self-development of applications</a:t>
            </a: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Clients have control over the application and the configuration </a:t>
            </a:r>
          </a:p>
          <a:p>
            <a:r>
              <a:rPr lang="en-US" sz="2400" dirty="0" smtClean="0">
                <a:latin typeface="Times New Roman" pitchFamily="18" charset="0"/>
                <a:cs typeface="Times New Roman" pitchFamily="18" charset="0"/>
              </a:rPr>
              <a:t>   environment</a:t>
            </a: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EX: Predix (GE), Sentience (Honeywell), and MindSphere </a:t>
            </a:r>
          </a:p>
          <a:p>
            <a:r>
              <a:rPr lang="en-US" sz="2400" dirty="0" smtClean="0">
                <a:latin typeface="Times New Roman" pitchFamily="18" charset="0"/>
                <a:cs typeface="Times New Roman" pitchFamily="18" charset="0"/>
              </a:rPr>
              <a:t>    (Siemens) are some industrial PaaS providers</a:t>
            </a: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Software firms like Cumulocity, Bosch IoT, and Carriots offer PaaS </a:t>
            </a:r>
          </a:p>
          <a:p>
            <a:r>
              <a:rPr lang="en-US" sz="2400" dirty="0" smtClean="0">
                <a:latin typeface="Times New Roman" pitchFamily="18" charset="0"/>
                <a:cs typeface="Times New Roman" pitchFamily="18" charset="0"/>
              </a:rPr>
              <a:t>    for IoT industries.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2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20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2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20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 calcmode="lin" valueType="num">
                                      <p:cBhvr additive="base">
                                        <p:cTn id="43" dur="20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4" dur="20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4" end="4"/>
                                            </p:txEl>
                                          </p:spTgt>
                                        </p:tgtEl>
                                        <p:attrNameLst>
                                          <p:attrName>style.visibility</p:attrName>
                                        </p:attrNameLst>
                                      </p:cBhvr>
                                      <p:to>
                                        <p:strVal val="visible"/>
                                      </p:to>
                                    </p:set>
                                    <p:anim calcmode="lin" valueType="num">
                                      <p:cBhvr additive="base">
                                        <p:cTn id="55"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56"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5" end="5"/>
                                            </p:txEl>
                                          </p:spTgt>
                                        </p:tgtEl>
                                        <p:attrNameLst>
                                          <p:attrName>style.visibility</p:attrName>
                                        </p:attrNameLst>
                                      </p:cBhvr>
                                      <p:to>
                                        <p:strVal val="visible"/>
                                      </p:to>
                                    </p:set>
                                    <p:anim calcmode="lin" valueType="num">
                                      <p:cBhvr additive="base">
                                        <p:cTn id="61" dur="2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62" dur="2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
                                            <p:txEl>
                                              <p:pRg st="7" end="7"/>
                                            </p:txEl>
                                          </p:spTgt>
                                        </p:tgtEl>
                                        <p:attrNameLst>
                                          <p:attrName>style.visibility</p:attrName>
                                        </p:attrNameLst>
                                      </p:cBhvr>
                                      <p:to>
                                        <p:strVal val="visible"/>
                                      </p:to>
                                    </p:set>
                                    <p:anim calcmode="lin" valueType="num">
                                      <p:cBhvr additive="base">
                                        <p:cTn id="67" dur="20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68" dur="20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
                                            <p:txEl>
                                              <p:pRg st="8" end="8"/>
                                            </p:txEl>
                                          </p:spTgt>
                                        </p:tgtEl>
                                        <p:attrNameLst>
                                          <p:attrName>style.visibility</p:attrName>
                                        </p:attrNameLst>
                                      </p:cBhvr>
                                      <p:to>
                                        <p:strVal val="visible"/>
                                      </p:to>
                                    </p:set>
                                    <p:anim calcmode="lin" valueType="num">
                                      <p:cBhvr additive="base">
                                        <p:cTn id="73" dur="2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74" dur="2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
                                            <p:txEl>
                                              <p:pRg st="10" end="10"/>
                                            </p:txEl>
                                          </p:spTgt>
                                        </p:tgtEl>
                                        <p:attrNameLst>
                                          <p:attrName>style.visibility</p:attrName>
                                        </p:attrNameLst>
                                      </p:cBhvr>
                                      <p:to>
                                        <p:strVal val="visible"/>
                                      </p:to>
                                    </p:set>
                                    <p:anim calcmode="lin" valueType="num">
                                      <p:cBhvr additive="base">
                                        <p:cTn id="79" dur="20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80" dur="20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
                                            <p:txEl>
                                              <p:pRg st="11" end="11"/>
                                            </p:txEl>
                                          </p:spTgt>
                                        </p:tgtEl>
                                        <p:attrNameLst>
                                          <p:attrName>style.visibility</p:attrName>
                                        </p:attrNameLst>
                                      </p:cBhvr>
                                      <p:to>
                                        <p:strVal val="visible"/>
                                      </p:to>
                                    </p:set>
                                    <p:anim calcmode="lin" valueType="num">
                                      <p:cBhvr additive="base">
                                        <p:cTn id="85" dur="20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86" dur="20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85728"/>
            <a:ext cx="8643998" cy="4154984"/>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Infrastructure-as-a-Service (IaaS)</a:t>
            </a:r>
          </a:p>
          <a:p>
            <a:endParaRPr lang="en-US" sz="2400" b="1" dirty="0" smtClean="0">
              <a:solidFill>
                <a:srgbClr val="FF0000"/>
              </a:solidFill>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Access to the servers, network and storage and provisioning</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Clients can use cloud to operate a virtual data center</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Used to deploy PaaS and SaaS</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Ex: Microsoft Azure, Google Compute Engine, IBM Smart Cloud </a:t>
            </a:r>
          </a:p>
          <a:p>
            <a:r>
              <a:rPr lang="en-US" sz="2400" dirty="0" smtClean="0">
                <a:latin typeface="Times New Roman" pitchFamily="18" charset="0"/>
                <a:cs typeface="Times New Roman" pitchFamily="18" charset="0"/>
              </a:rPr>
              <a:t>         Enterprise, </a:t>
            </a:r>
            <a:r>
              <a:rPr lang="en-US" sz="2400" dirty="0" err="1" smtClean="0">
                <a:latin typeface="Times New Roman" pitchFamily="18" charset="0"/>
                <a:cs typeface="Times New Roman" pitchFamily="18" charset="0"/>
              </a:rPr>
              <a:t>Rackspace</a:t>
            </a:r>
            <a:r>
              <a:rPr lang="en-US" sz="2400" dirty="0" smtClean="0">
                <a:latin typeface="Times New Roman" pitchFamily="18" charset="0"/>
                <a:cs typeface="Times New Roman" pitchFamily="18" charset="0"/>
              </a:rPr>
              <a:t> Open Cloud, Amazon Web Services </a:t>
            </a:r>
          </a:p>
          <a:p>
            <a:r>
              <a:rPr lang="en-US" sz="2400" dirty="0" smtClean="0">
                <a:latin typeface="Times New Roman" pitchFamily="18" charset="0"/>
                <a:cs typeface="Times New Roman" pitchFamily="18" charset="0"/>
              </a:rPr>
              <a:t>         (AWS), etc.</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 calcmode="lin" valueType="num">
                                      <p:cBhvr additive="base">
                                        <p:cTn id="25" dur="2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 calcmode="lin" valueType="num">
                                      <p:cBhvr additive="base">
                                        <p:cTn id="31" dur="20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20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5720" y="214291"/>
            <a:ext cx="8643998" cy="6740307"/>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Cloud Computing in IIoT: Deployment Models</a:t>
            </a:r>
          </a:p>
          <a:p>
            <a:endParaRPr lang="en-US" sz="2400" b="1" dirty="0" smtClean="0">
              <a:solidFill>
                <a:srgbClr val="FF0000"/>
              </a:solidFill>
              <a:latin typeface="Times New Roman" pitchFamily="18" charset="0"/>
              <a:cs typeface="Times New Roman" pitchFamily="18" charset="0"/>
            </a:endParaRPr>
          </a:p>
          <a:p>
            <a:pPr>
              <a:buFont typeface="Wingdings" pitchFamily="2" charset="2"/>
              <a:buChar char="q"/>
            </a:pPr>
            <a:r>
              <a:rPr lang="en-US" sz="2400" dirty="0" smtClean="0">
                <a:solidFill>
                  <a:srgbClr val="FF0000"/>
                </a:solidFill>
                <a:latin typeface="Times New Roman" pitchFamily="18" charset="0"/>
                <a:cs typeface="Times New Roman" pitchFamily="18" charset="0"/>
              </a:rPr>
              <a:t>Public:</a:t>
            </a:r>
          </a:p>
          <a:p>
            <a:pPr lvl="1">
              <a:buFont typeface="Wingdings" pitchFamily="2" charset="2"/>
              <a:buChar char="§"/>
            </a:pPr>
            <a:r>
              <a:rPr lang="en-US" sz="2400" dirty="0" smtClean="0">
                <a:latin typeface="Times New Roman" pitchFamily="18" charset="0"/>
                <a:cs typeface="Times New Roman" pitchFamily="18" charset="0"/>
              </a:rPr>
              <a:t>Cloud set-up for use of any person or industry</a:t>
            </a:r>
          </a:p>
          <a:p>
            <a:pPr lvl="1">
              <a:buFont typeface="Wingdings" pitchFamily="2" charset="2"/>
              <a:buChar char="§"/>
            </a:pPr>
            <a:r>
              <a:rPr lang="en-US" sz="2400" dirty="0" smtClean="0">
                <a:latin typeface="Times New Roman" pitchFamily="18" charset="0"/>
                <a:cs typeface="Times New Roman" pitchFamily="18" charset="0"/>
              </a:rPr>
              <a:t>Virtualized resources are publicly shared</a:t>
            </a:r>
          </a:p>
          <a:p>
            <a:pPr lvl="1">
              <a:buFont typeface="Wingdings" pitchFamily="2" charset="2"/>
              <a:buChar char="§"/>
            </a:pPr>
            <a:r>
              <a:rPr lang="en-US" sz="2400" dirty="0" smtClean="0">
                <a:latin typeface="Times New Roman" pitchFamily="18" charset="0"/>
                <a:cs typeface="Times New Roman" pitchFamily="18" charset="0"/>
              </a:rPr>
              <a:t>Examples: Google Compute Engine, Amazon Web Service </a:t>
            </a:r>
          </a:p>
          <a:p>
            <a:pPr lvl="1"/>
            <a:r>
              <a:rPr lang="en-US" sz="2400" dirty="0" smtClean="0">
                <a:latin typeface="Times New Roman" pitchFamily="18" charset="0"/>
                <a:cs typeface="Times New Roman" pitchFamily="18" charset="0"/>
              </a:rPr>
              <a:t>  (AWS), Microsoft Azure, etc.</a:t>
            </a:r>
          </a:p>
          <a:p>
            <a:pPr>
              <a:buFont typeface="Wingdings" pitchFamily="2" charset="2"/>
              <a:buChar char="q"/>
            </a:pPr>
            <a:r>
              <a:rPr lang="en-US" sz="2400" dirty="0" smtClean="0">
                <a:solidFill>
                  <a:srgbClr val="FF0000"/>
                </a:solidFill>
                <a:latin typeface="Times New Roman" pitchFamily="18" charset="0"/>
                <a:cs typeface="Times New Roman" pitchFamily="18" charset="0"/>
              </a:rPr>
              <a:t>Private:</a:t>
            </a:r>
          </a:p>
          <a:p>
            <a:pPr lvl="1">
              <a:buFont typeface="Wingdings" pitchFamily="2" charset="2"/>
              <a:buChar char="§"/>
            </a:pPr>
            <a:r>
              <a:rPr lang="en-US" sz="2400" dirty="0" smtClean="0">
                <a:latin typeface="Times New Roman" pitchFamily="18" charset="0"/>
                <a:cs typeface="Times New Roman" pitchFamily="18" charset="0"/>
              </a:rPr>
              <a:t>Cloud set-up for a single organization</a:t>
            </a:r>
          </a:p>
          <a:p>
            <a:pPr lvl="1">
              <a:buFont typeface="Wingdings" pitchFamily="2" charset="2"/>
              <a:buChar char="§"/>
            </a:pPr>
            <a:r>
              <a:rPr lang="en-US" sz="2400" dirty="0" smtClean="0">
                <a:latin typeface="Times New Roman" pitchFamily="18" charset="0"/>
                <a:cs typeface="Times New Roman" pitchFamily="18" charset="0"/>
              </a:rPr>
              <a:t>Virtualized resources are shared with the client only</a:t>
            </a:r>
          </a:p>
          <a:p>
            <a:pPr lvl="1">
              <a:buFont typeface="Wingdings" pitchFamily="2" charset="2"/>
              <a:buChar char="§"/>
            </a:pPr>
            <a:r>
              <a:rPr lang="en-US" sz="2400" dirty="0" smtClean="0">
                <a:latin typeface="Times New Roman" pitchFamily="18" charset="0"/>
                <a:cs typeface="Times New Roman" pitchFamily="18" charset="0"/>
              </a:rPr>
              <a:t>managed by the client itself or a third party</a:t>
            </a:r>
          </a:p>
          <a:p>
            <a:pPr lvl="1">
              <a:buFont typeface="Wingdings" pitchFamily="2" charset="2"/>
              <a:buChar char="§"/>
            </a:pPr>
            <a:r>
              <a:rPr lang="en-US" sz="2400" dirty="0" smtClean="0">
                <a:latin typeface="Times New Roman" pitchFamily="18" charset="0"/>
                <a:cs typeface="Times New Roman" pitchFamily="18" charset="0"/>
              </a:rPr>
              <a:t>Highly Secure</a:t>
            </a:r>
          </a:p>
          <a:p>
            <a:pPr marL="0" lvl="1">
              <a:buFont typeface="Wingdings" pitchFamily="2" charset="2"/>
              <a:buChar char="q"/>
            </a:pPr>
            <a:endParaRPr lang="en-US" sz="2400" dirty="0" smtClean="0">
              <a:latin typeface="Times New Roman" pitchFamily="18" charset="0"/>
              <a:cs typeface="Times New Roman" pitchFamily="18" charset="0"/>
            </a:endParaRPr>
          </a:p>
          <a:p>
            <a:pPr>
              <a:buFont typeface="Wingdings" pitchFamily="2" charset="2"/>
              <a:buChar char="q"/>
            </a:pPr>
            <a:r>
              <a:rPr lang="en-US" sz="2400" dirty="0" smtClean="0">
                <a:solidFill>
                  <a:srgbClr val="FF0000"/>
                </a:solidFill>
                <a:latin typeface="Times New Roman" pitchFamily="18" charset="0"/>
                <a:cs typeface="Times New Roman" pitchFamily="18" charset="0"/>
              </a:rPr>
              <a:t>Hybrid</a:t>
            </a:r>
          </a:p>
          <a:p>
            <a:pPr>
              <a:buFont typeface="Wingdings" pitchFamily="2" charset="2"/>
              <a:buChar char="§"/>
            </a:pPr>
            <a:r>
              <a:rPr lang="en-US" sz="2400" dirty="0" smtClean="0">
                <a:latin typeface="Times New Roman" pitchFamily="18" charset="0"/>
                <a:cs typeface="Times New Roman" pitchFamily="18" charset="0"/>
              </a:rPr>
              <a:t>Cloud set-up by two or more unique cloud set-up (private or public)</a:t>
            </a:r>
          </a:p>
          <a:p>
            <a:pPr>
              <a:buFont typeface="Wingdings" pitchFamily="2" charset="2"/>
              <a:buChar char="§"/>
            </a:pPr>
            <a:r>
              <a:rPr lang="en-US" sz="2400" dirty="0" smtClean="0">
                <a:latin typeface="Times New Roman" pitchFamily="18" charset="0"/>
                <a:cs typeface="Times New Roman" pitchFamily="18" charset="0"/>
              </a:rPr>
              <a:t>Designed to have advantages of both private and public</a:t>
            </a:r>
          </a:p>
          <a:p>
            <a:pPr>
              <a:buFont typeface="Wingdings" pitchFamily="2" charset="2"/>
              <a:buChar char="§"/>
            </a:pPr>
            <a:r>
              <a:rPr lang="en-US" sz="2400" dirty="0" smtClean="0">
                <a:latin typeface="Times New Roman" pitchFamily="18" charset="0"/>
                <a:cs typeface="Times New Roman" pitchFamily="18" charset="0"/>
              </a:rPr>
              <a:t>Flexibility for data and applications movement between private and </a:t>
            </a:r>
          </a:p>
          <a:p>
            <a:r>
              <a:rPr lang="en-US" sz="2400" dirty="0" smtClean="0">
                <a:latin typeface="Times New Roman" pitchFamily="18" charset="0"/>
                <a:cs typeface="Times New Roman" pitchFamily="18" charset="0"/>
              </a:rPr>
              <a:t>   public clouds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2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2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2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2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20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20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20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20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20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20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20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 calcmode="lin" valueType="num">
                                      <p:cBhvr additive="base">
                                        <p:cTn id="67" dur="20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8" dur="20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4" end="14"/>
                                            </p:txEl>
                                          </p:spTgt>
                                        </p:tgtEl>
                                        <p:attrNameLst>
                                          <p:attrName>style.visibility</p:attrName>
                                        </p:attrNameLst>
                                      </p:cBhvr>
                                      <p:to>
                                        <p:strVal val="visible"/>
                                      </p:to>
                                    </p:set>
                                    <p:anim calcmode="lin" valueType="num">
                                      <p:cBhvr additive="base">
                                        <p:cTn id="73" dur="20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4" dur="20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5" end="15"/>
                                            </p:txEl>
                                          </p:spTgt>
                                        </p:tgtEl>
                                        <p:attrNameLst>
                                          <p:attrName>style.visibility</p:attrName>
                                        </p:attrNameLst>
                                      </p:cBhvr>
                                      <p:to>
                                        <p:strVal val="visible"/>
                                      </p:to>
                                    </p:set>
                                    <p:anim calcmode="lin" valueType="num">
                                      <p:cBhvr additive="base">
                                        <p:cTn id="79" dur="20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80" dur="20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6" end="16"/>
                                            </p:txEl>
                                          </p:spTgt>
                                        </p:tgtEl>
                                        <p:attrNameLst>
                                          <p:attrName>style.visibility</p:attrName>
                                        </p:attrNameLst>
                                      </p:cBhvr>
                                      <p:to>
                                        <p:strVal val="visible"/>
                                      </p:to>
                                    </p:set>
                                    <p:anim calcmode="lin" valueType="num">
                                      <p:cBhvr additive="base">
                                        <p:cTn id="85" dur="20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86" dur="20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7" end="17"/>
                                            </p:txEl>
                                          </p:spTgt>
                                        </p:tgtEl>
                                        <p:attrNameLst>
                                          <p:attrName>style.visibility</p:attrName>
                                        </p:attrNameLst>
                                      </p:cBhvr>
                                      <p:to>
                                        <p:strVal val="visible"/>
                                      </p:to>
                                    </p:set>
                                    <p:anim calcmode="lin" valueType="num">
                                      <p:cBhvr additive="base">
                                        <p:cTn id="91" dur="20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92" dur="20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357166"/>
            <a:ext cx="8929718" cy="3416320"/>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Cloud Computing in IIoT: End-users</a:t>
            </a:r>
          </a:p>
          <a:p>
            <a:endParaRPr lang="en-US" sz="2400" b="1" dirty="0" smtClean="0">
              <a:solidFill>
                <a:srgbClr val="FF0000"/>
              </a:solidFill>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End-users are the industries who actually avail the cloud services</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Services differ form firm to firm based on their products and services</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Domain of use for IIoT lies in many areas like Healthcare, </a:t>
            </a:r>
          </a:p>
          <a:p>
            <a:r>
              <a:rPr lang="en-US" sz="2400" dirty="0" smtClean="0">
                <a:latin typeface="Times New Roman" pitchFamily="18" charset="0"/>
                <a:cs typeface="Times New Roman" pitchFamily="18" charset="0"/>
              </a:rPr>
              <a:t>   Transportation, Manufacturing plants, Refineries, Mining, Marine  </a:t>
            </a:r>
          </a:p>
          <a:p>
            <a:r>
              <a:rPr lang="en-US" sz="2400" dirty="0" smtClean="0">
                <a:latin typeface="Times New Roman" pitchFamily="18" charset="0"/>
                <a:cs typeface="Times New Roman" pitchFamily="18" charset="0"/>
              </a:rPr>
              <a:t>   and many more.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14282" y="214290"/>
            <a:ext cx="8715436" cy="64294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357166"/>
            <a:ext cx="8501122" cy="4893647"/>
          </a:xfrm>
          <a:prstGeom prst="rect">
            <a:avLst/>
          </a:prstGeom>
        </p:spPr>
        <p:txBody>
          <a:bodyPr wrap="square">
            <a:spAutoFit/>
          </a:bodyPr>
          <a:lstStyle/>
          <a:p>
            <a:r>
              <a:rPr lang="en-US" sz="2400" b="1" dirty="0" smtClean="0">
                <a:solidFill>
                  <a:srgbClr val="FF0000"/>
                </a:solidFill>
                <a:latin typeface="Times New Roman" pitchFamily="18" charset="0"/>
                <a:cs typeface="Times New Roman" pitchFamily="18" charset="0"/>
              </a:rPr>
              <a:t>Cloud Computing in IIoT</a:t>
            </a:r>
          </a:p>
          <a:p>
            <a:endParaRPr lang="en-US" sz="24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Industrial big data storage</a:t>
            </a:r>
          </a:p>
          <a:p>
            <a:pPr lvl="1"/>
            <a:endParaRPr lang="en-US" sz="24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Heavy weight algorithms for data analytics</a:t>
            </a:r>
          </a:p>
          <a:p>
            <a:pPr lvl="1"/>
            <a:endParaRPr lang="en-US" sz="24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Prediction of failures before occurrences</a:t>
            </a:r>
          </a:p>
          <a:p>
            <a:pPr lvl="1">
              <a:buFont typeface="Wingdings" pitchFamily="2" charset="2"/>
              <a:buChar char="Ø"/>
            </a:pPr>
            <a:endParaRPr lang="en-US" sz="24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Device provisioning and configuration remotely</a:t>
            </a:r>
          </a:p>
          <a:p>
            <a:pPr lvl="1"/>
            <a:endParaRPr lang="en-US" sz="24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Real-time device monitoring</a:t>
            </a:r>
          </a:p>
          <a:p>
            <a:pPr lvl="1"/>
            <a:endParaRPr lang="en-US" sz="24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Data privacy and security</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 calcmode="lin" valueType="num">
                                      <p:cBhvr additive="base">
                                        <p:cTn id="25" dur="2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anim calcmode="lin" valueType="num">
                                      <p:cBhvr additive="base">
                                        <p:cTn id="31" dur="20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anim calcmode="lin" valueType="num">
                                      <p:cBhvr additive="base">
                                        <p:cTn id="37" dur="20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357166"/>
            <a:ext cx="8429684" cy="6370975"/>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Consumer vs. Industrial IoT Cloud Platforms</a:t>
            </a:r>
          </a:p>
          <a:p>
            <a:pPr>
              <a:buFont typeface="Wingdings" pitchFamily="2" charset="2"/>
              <a:buChar char="q"/>
            </a:pPr>
            <a:r>
              <a:rPr lang="en-US" sz="2400" dirty="0" smtClean="0">
                <a:latin typeface="Times New Roman" pitchFamily="18" charset="0"/>
                <a:cs typeface="Times New Roman" pitchFamily="18" charset="0"/>
              </a:rPr>
              <a:t>Consumer IoT cloud platform</a:t>
            </a:r>
          </a:p>
          <a:p>
            <a:pPr>
              <a:buFont typeface="Wingdings" pitchFamily="2" charset="2"/>
              <a:buChar char="q"/>
            </a:pPr>
            <a:endParaRPr lang="en-US" sz="2400" dirty="0" smtClean="0">
              <a:latin typeface="Times New Roman" pitchFamily="18" charset="0"/>
              <a:cs typeface="Times New Roman" pitchFamily="18" charset="0"/>
            </a:endParaRPr>
          </a:p>
          <a:p>
            <a:pPr lvl="2">
              <a:buFont typeface="Wingdings" pitchFamily="2" charset="2"/>
              <a:buChar char="Ø"/>
            </a:pPr>
            <a:r>
              <a:rPr lang="en-US" sz="2400" dirty="0" smtClean="0">
                <a:latin typeface="Times New Roman" pitchFamily="18" charset="0"/>
                <a:cs typeface="Times New Roman" pitchFamily="18" charset="0"/>
              </a:rPr>
              <a:t>Very specific applications for end users</a:t>
            </a:r>
          </a:p>
          <a:p>
            <a:pPr lvl="2">
              <a:buFont typeface="Wingdings" pitchFamily="2" charset="2"/>
              <a:buChar char="Ø"/>
            </a:pPr>
            <a:endParaRPr lang="en-US" sz="2400" dirty="0" smtClean="0">
              <a:latin typeface="Times New Roman" pitchFamily="18" charset="0"/>
              <a:cs typeface="Times New Roman" pitchFamily="18" charset="0"/>
            </a:endParaRPr>
          </a:p>
          <a:p>
            <a:pPr lvl="2">
              <a:buFont typeface="Wingdings" pitchFamily="2" charset="2"/>
              <a:buChar char="Ø"/>
            </a:pPr>
            <a:r>
              <a:rPr lang="en-US" sz="2400" dirty="0" smtClean="0">
                <a:latin typeface="Times New Roman" pitchFamily="18" charset="0"/>
                <a:cs typeface="Times New Roman" pitchFamily="18" charset="0"/>
              </a:rPr>
              <a:t>Modest security</a:t>
            </a:r>
          </a:p>
          <a:p>
            <a:pPr lvl="2">
              <a:buFont typeface="Wingdings" pitchFamily="2" charset="2"/>
              <a:buChar char="Ø"/>
            </a:pPr>
            <a:endParaRPr lang="en-US" sz="2400" dirty="0" smtClean="0">
              <a:latin typeface="Times New Roman" pitchFamily="18" charset="0"/>
              <a:cs typeface="Times New Roman" pitchFamily="18" charset="0"/>
            </a:endParaRPr>
          </a:p>
          <a:p>
            <a:pPr lvl="2">
              <a:buFont typeface="Wingdings" pitchFamily="2" charset="2"/>
              <a:buChar char="Ø"/>
            </a:pPr>
            <a:r>
              <a:rPr lang="en-US" sz="2400" dirty="0" smtClean="0">
                <a:latin typeface="Times New Roman" pitchFamily="18" charset="0"/>
                <a:cs typeface="Times New Roman" pitchFamily="18" charset="0"/>
              </a:rPr>
              <a:t>Cost sensitive</a:t>
            </a:r>
          </a:p>
          <a:p>
            <a:pPr lvl="2">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q"/>
            </a:pPr>
            <a:r>
              <a:rPr lang="en-US" sz="2400" dirty="0" smtClean="0">
                <a:latin typeface="Times New Roman" pitchFamily="18" charset="0"/>
                <a:cs typeface="Times New Roman" pitchFamily="18" charset="0"/>
              </a:rPr>
              <a:t>Industrial IoT cloud Platform</a:t>
            </a:r>
          </a:p>
          <a:p>
            <a:pPr lvl="2">
              <a:buFont typeface="Wingdings" pitchFamily="2" charset="2"/>
              <a:buChar char="Ø"/>
            </a:pPr>
            <a:r>
              <a:rPr lang="en-US" sz="2400" dirty="0" smtClean="0">
                <a:latin typeface="Times New Roman" pitchFamily="18" charset="0"/>
                <a:cs typeface="Times New Roman" pitchFamily="18" charset="0"/>
              </a:rPr>
              <a:t>Large number of data points</a:t>
            </a:r>
          </a:p>
          <a:p>
            <a:pPr lvl="2">
              <a:buFont typeface="Wingdings" pitchFamily="2" charset="2"/>
              <a:buChar char="Ø"/>
            </a:pPr>
            <a:endParaRPr lang="en-US" sz="2400" dirty="0" smtClean="0">
              <a:latin typeface="Times New Roman" pitchFamily="18" charset="0"/>
              <a:cs typeface="Times New Roman" pitchFamily="18" charset="0"/>
            </a:endParaRPr>
          </a:p>
          <a:p>
            <a:pPr lvl="2">
              <a:buFont typeface="Wingdings" pitchFamily="2" charset="2"/>
              <a:buChar char="Ø"/>
            </a:pPr>
            <a:r>
              <a:rPr lang="en-US" sz="2400" dirty="0" err="1" smtClean="0">
                <a:latin typeface="Times New Roman" pitchFamily="18" charset="0"/>
                <a:cs typeface="Times New Roman" pitchFamily="18" charset="0"/>
              </a:rPr>
              <a:t>QoS</a:t>
            </a:r>
            <a:endParaRPr lang="en-US" sz="2400" dirty="0" smtClean="0">
              <a:latin typeface="Times New Roman" pitchFamily="18" charset="0"/>
              <a:cs typeface="Times New Roman" pitchFamily="18" charset="0"/>
            </a:endParaRPr>
          </a:p>
          <a:p>
            <a:pPr lvl="2">
              <a:buFont typeface="Wingdings" pitchFamily="2" charset="2"/>
              <a:buChar char="Ø"/>
            </a:pPr>
            <a:endParaRPr lang="en-US" sz="2400" dirty="0" smtClean="0">
              <a:latin typeface="Times New Roman" pitchFamily="18" charset="0"/>
              <a:cs typeface="Times New Roman" pitchFamily="18" charset="0"/>
            </a:endParaRPr>
          </a:p>
          <a:p>
            <a:pPr lvl="2">
              <a:buFont typeface="Wingdings" pitchFamily="2" charset="2"/>
              <a:buChar char="Ø"/>
            </a:pPr>
            <a:r>
              <a:rPr lang="en-US" sz="2400" dirty="0" smtClean="0">
                <a:latin typeface="Times New Roman" pitchFamily="18" charset="0"/>
                <a:cs typeface="Times New Roman" pitchFamily="18" charset="0"/>
              </a:rPr>
              <a:t>Robust security</a:t>
            </a:r>
          </a:p>
          <a:p>
            <a:pPr lvl="2">
              <a:buFont typeface="Wingdings" pitchFamily="2" charset="2"/>
              <a:buChar char="Ø"/>
            </a:pPr>
            <a:endParaRPr lang="en-US" sz="2400" dirty="0" smtClean="0">
              <a:latin typeface="Times New Roman" pitchFamily="18" charset="0"/>
              <a:cs typeface="Times New Roman" pitchFamily="18" charset="0"/>
            </a:endParaRPr>
          </a:p>
          <a:p>
            <a:pPr lvl="2">
              <a:buFont typeface="Wingdings" pitchFamily="2" charset="2"/>
              <a:buChar char="Ø"/>
            </a:pPr>
            <a:r>
              <a:rPr lang="en-US" sz="2400" dirty="0" smtClean="0">
                <a:latin typeface="Times New Roman" pitchFamily="18" charset="0"/>
                <a:cs typeface="Times New Roman" pitchFamily="18" charset="0"/>
              </a:rPr>
              <a:t>Return on investment (ROI) sensitive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85720" y="285728"/>
            <a:ext cx="8501121" cy="6286544"/>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1857364"/>
            <a:ext cx="8715436" cy="4093428"/>
          </a:xfrm>
          <a:prstGeom prst="rect">
            <a:avLst/>
          </a:prstGeom>
          <a:noFill/>
        </p:spPr>
        <p:txBody>
          <a:bodyPr wrap="square" rtlCol="0">
            <a:spAutoFit/>
          </a:bodyPr>
          <a:lstStyle/>
          <a:p>
            <a:pPr algn="ctr"/>
            <a:r>
              <a:rPr lang="en-US" sz="4000" b="1" u="sng" dirty="0" smtClean="0">
                <a:solidFill>
                  <a:srgbClr val="FF0000"/>
                </a:solidFill>
                <a:latin typeface="Times New Roman" pitchFamily="18" charset="0"/>
                <a:cs typeface="Times New Roman" pitchFamily="18" charset="0"/>
              </a:rPr>
              <a:t>UNIT-III</a:t>
            </a:r>
          </a:p>
          <a:p>
            <a:pPr algn="ctr"/>
            <a:endParaRPr lang="en-US" sz="4000" b="1" dirty="0" smtClean="0">
              <a:latin typeface="Times New Roman" pitchFamily="18" charset="0"/>
              <a:cs typeface="Times New Roman" pitchFamily="18" charset="0"/>
            </a:endParaRPr>
          </a:p>
          <a:p>
            <a:r>
              <a:rPr lang="en-US" sz="3600" dirty="0" smtClean="0"/>
              <a:t> </a:t>
            </a:r>
          </a:p>
          <a:p>
            <a:pPr algn="ctr"/>
            <a:r>
              <a:rPr lang="en-US" sz="3600" dirty="0" smtClean="0">
                <a:latin typeface="Times New Roman" pitchFamily="18" charset="0"/>
                <a:cs typeface="Times New Roman" pitchFamily="18" charset="0"/>
              </a:rPr>
              <a:t> </a:t>
            </a:r>
            <a:endParaRPr lang="en-US" sz="3600" b="1" dirty="0" smtClean="0">
              <a:solidFill>
                <a:srgbClr val="00B050"/>
              </a:solidFill>
              <a:latin typeface="Times New Roman" pitchFamily="18" charset="0"/>
              <a:cs typeface="Times New Roman" pitchFamily="18" charset="0"/>
            </a:endParaRPr>
          </a:p>
          <a:p>
            <a:pPr algn="ctr"/>
            <a:r>
              <a:rPr lang="en-US" sz="3600" b="1" dirty="0" smtClean="0">
                <a:solidFill>
                  <a:srgbClr val="00B050"/>
                </a:solidFill>
                <a:latin typeface="Times New Roman" pitchFamily="18" charset="0"/>
                <a:cs typeface="Times New Roman" pitchFamily="18" charset="0"/>
              </a:rPr>
              <a:t> KEY AND ON-SITE TECHNOLOGIES 	</a:t>
            </a:r>
          </a:p>
          <a:p>
            <a:pPr algn="ctr"/>
            <a:r>
              <a:rPr lang="en-US" sz="3600" b="1" dirty="0" smtClean="0"/>
              <a:t>	</a:t>
            </a:r>
          </a:p>
          <a:p>
            <a:pPr algn="ctr"/>
            <a:r>
              <a:rPr lang="en-US" sz="3600" b="1" dirty="0" smtClean="0">
                <a:latin typeface="Times New Roman" pitchFamily="18" charset="0"/>
                <a:cs typeface="Times New Roman" pitchFamily="18" charset="0"/>
              </a:rPr>
              <a:t>    </a:t>
            </a:r>
            <a:r>
              <a:rPr lang="en-US" sz="3600" b="1" dirty="0" smtClean="0"/>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28596" y="428604"/>
            <a:ext cx="8072493" cy="592935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85720" y="428604"/>
            <a:ext cx="8643998" cy="6143668"/>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428596" y="428604"/>
            <a:ext cx="8286808" cy="60722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57158" y="214290"/>
            <a:ext cx="8143932" cy="26289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928794" y="2857496"/>
            <a:ext cx="5181600" cy="400050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2000" fill="hold"/>
                                        <p:tgtEl>
                                          <p:spTgt spid="5122"/>
                                        </p:tgtEl>
                                        <p:attrNameLst>
                                          <p:attrName>ppt_x</p:attrName>
                                        </p:attrNameLst>
                                      </p:cBhvr>
                                      <p:tavLst>
                                        <p:tav tm="0">
                                          <p:val>
                                            <p:strVal val="#ppt_x"/>
                                          </p:val>
                                        </p:tav>
                                        <p:tav tm="100000">
                                          <p:val>
                                            <p:strVal val="#ppt_x"/>
                                          </p:val>
                                        </p:tav>
                                      </p:tavLst>
                                    </p:anim>
                                    <p:anim calcmode="lin" valueType="num">
                                      <p:cBhvr additive="base">
                                        <p:cTn id="8" dur="20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2000" fill="hold"/>
                                        <p:tgtEl>
                                          <p:spTgt spid="5123"/>
                                        </p:tgtEl>
                                        <p:attrNameLst>
                                          <p:attrName>ppt_x</p:attrName>
                                        </p:attrNameLst>
                                      </p:cBhvr>
                                      <p:tavLst>
                                        <p:tav tm="0">
                                          <p:val>
                                            <p:strVal val="#ppt_x"/>
                                          </p:val>
                                        </p:tav>
                                        <p:tav tm="100000">
                                          <p:val>
                                            <p:strVal val="#ppt_x"/>
                                          </p:val>
                                        </p:tav>
                                      </p:tavLst>
                                    </p:anim>
                                    <p:anim calcmode="lin" valueType="num">
                                      <p:cBhvr additive="base">
                                        <p:cTn id="14" dur="20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14282" y="214290"/>
            <a:ext cx="8643998" cy="2786082"/>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2071670" y="3143248"/>
            <a:ext cx="5162550" cy="371475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2000" fill="hold"/>
                                        <p:tgtEl>
                                          <p:spTgt spid="6146"/>
                                        </p:tgtEl>
                                        <p:attrNameLst>
                                          <p:attrName>ppt_x</p:attrName>
                                        </p:attrNameLst>
                                      </p:cBhvr>
                                      <p:tavLst>
                                        <p:tav tm="0">
                                          <p:val>
                                            <p:strVal val="#ppt_x"/>
                                          </p:val>
                                        </p:tav>
                                        <p:tav tm="100000">
                                          <p:val>
                                            <p:strVal val="#ppt_x"/>
                                          </p:val>
                                        </p:tav>
                                      </p:tavLst>
                                    </p:anim>
                                    <p:anim calcmode="lin" valueType="num">
                                      <p:cBhvr additive="base">
                                        <p:cTn id="8" dur="20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2000" fill="hold"/>
                                        <p:tgtEl>
                                          <p:spTgt spid="6147"/>
                                        </p:tgtEl>
                                        <p:attrNameLst>
                                          <p:attrName>ppt_x</p:attrName>
                                        </p:attrNameLst>
                                      </p:cBhvr>
                                      <p:tavLst>
                                        <p:tav tm="0">
                                          <p:val>
                                            <p:strVal val="#ppt_x"/>
                                          </p:val>
                                        </p:tav>
                                        <p:tav tm="100000">
                                          <p:val>
                                            <p:strVal val="#ppt_x"/>
                                          </p:val>
                                        </p:tav>
                                      </p:tavLst>
                                    </p:anim>
                                    <p:anim calcmode="lin" valueType="num">
                                      <p:cBhvr additive="base">
                                        <p:cTn id="14" dur="20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28596" y="357166"/>
            <a:ext cx="8286808" cy="264795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928662" y="3000373"/>
            <a:ext cx="7143800" cy="38576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357158" y="214290"/>
            <a:ext cx="8358246" cy="2214578"/>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1428728" y="2500306"/>
            <a:ext cx="5591175" cy="435769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2000" fill="hold"/>
                                        <p:tgtEl>
                                          <p:spTgt spid="8194"/>
                                        </p:tgtEl>
                                        <p:attrNameLst>
                                          <p:attrName>ppt_x</p:attrName>
                                        </p:attrNameLst>
                                      </p:cBhvr>
                                      <p:tavLst>
                                        <p:tav tm="0">
                                          <p:val>
                                            <p:strVal val="#ppt_x"/>
                                          </p:val>
                                        </p:tav>
                                        <p:tav tm="100000">
                                          <p:val>
                                            <p:strVal val="#ppt_x"/>
                                          </p:val>
                                        </p:tav>
                                      </p:tavLst>
                                    </p:anim>
                                    <p:anim calcmode="lin" valueType="num">
                                      <p:cBhvr additive="base">
                                        <p:cTn id="8" dur="20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additive="base">
                                        <p:cTn id="13" dur="2000" fill="hold"/>
                                        <p:tgtEl>
                                          <p:spTgt spid="8195"/>
                                        </p:tgtEl>
                                        <p:attrNameLst>
                                          <p:attrName>ppt_x</p:attrName>
                                        </p:attrNameLst>
                                      </p:cBhvr>
                                      <p:tavLst>
                                        <p:tav tm="0">
                                          <p:val>
                                            <p:strVal val="#ppt_x"/>
                                          </p:val>
                                        </p:tav>
                                        <p:tav tm="100000">
                                          <p:val>
                                            <p:strVal val="#ppt_x"/>
                                          </p:val>
                                        </p:tav>
                                      </p:tavLst>
                                    </p:anim>
                                    <p:anim calcmode="lin" valueType="num">
                                      <p:cBhvr additive="base">
                                        <p:cTn id="14" dur="2000" fill="hold"/>
                                        <p:tgtEl>
                                          <p:spTgt spid="8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14282" y="785794"/>
            <a:ext cx="4000528" cy="500066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4429124" y="785794"/>
            <a:ext cx="4500594" cy="500066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2000" fill="hold"/>
                                        <p:tgtEl>
                                          <p:spTgt spid="9218"/>
                                        </p:tgtEl>
                                        <p:attrNameLst>
                                          <p:attrName>ppt_x</p:attrName>
                                        </p:attrNameLst>
                                      </p:cBhvr>
                                      <p:tavLst>
                                        <p:tav tm="0">
                                          <p:val>
                                            <p:strVal val="#ppt_x"/>
                                          </p:val>
                                        </p:tav>
                                        <p:tav tm="100000">
                                          <p:val>
                                            <p:strVal val="#ppt_x"/>
                                          </p:val>
                                        </p:tav>
                                      </p:tavLst>
                                    </p:anim>
                                    <p:anim calcmode="lin" valueType="num">
                                      <p:cBhvr additive="base">
                                        <p:cTn id="8" dur="20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gtEl>
                                        <p:attrNameLst>
                                          <p:attrName>style.visibility</p:attrName>
                                        </p:attrNameLst>
                                      </p:cBhvr>
                                      <p:to>
                                        <p:strVal val="visible"/>
                                      </p:to>
                                    </p:set>
                                    <p:anim calcmode="lin" valueType="num">
                                      <p:cBhvr additive="base">
                                        <p:cTn id="13" dur="2000" fill="hold"/>
                                        <p:tgtEl>
                                          <p:spTgt spid="9219"/>
                                        </p:tgtEl>
                                        <p:attrNameLst>
                                          <p:attrName>ppt_x</p:attrName>
                                        </p:attrNameLst>
                                      </p:cBhvr>
                                      <p:tavLst>
                                        <p:tav tm="0">
                                          <p:val>
                                            <p:strVal val="#ppt_x"/>
                                          </p:val>
                                        </p:tav>
                                        <p:tav tm="100000">
                                          <p:val>
                                            <p:strVal val="#ppt_x"/>
                                          </p:val>
                                        </p:tav>
                                      </p:tavLst>
                                    </p:anim>
                                    <p:anim calcmode="lin" valueType="num">
                                      <p:cBhvr additive="base">
                                        <p:cTn id="14" dur="2000" fill="hold"/>
                                        <p:tgtEl>
                                          <p:spTgt spid="9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14290"/>
            <a:ext cx="8715436" cy="4524315"/>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Service Level Agreement (SLA) for IIoT</a:t>
            </a:r>
          </a:p>
          <a:p>
            <a:endParaRPr lang="en-US" sz="2400" b="1" dirty="0" smtClean="0">
              <a:solidFill>
                <a:srgbClr val="FF0000"/>
              </a:solidFill>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Many IoT applications are real-time and include safety measures</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Framework should achieve the goals as per plan</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Services should be as per the agreement with cloud provider</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A SLA helps the cloud provider in promising the deliverables</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SLA helps the industrial client to check what and how good the </a:t>
            </a:r>
          </a:p>
          <a:p>
            <a:r>
              <a:rPr lang="en-US" sz="2400" dirty="0" smtClean="0">
                <a:latin typeface="Times New Roman" pitchFamily="18" charset="0"/>
                <a:cs typeface="Times New Roman" pitchFamily="18" charset="0"/>
              </a:rPr>
              <a:t>   cloud provider gives service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 calcmode="lin" valueType="num">
                                      <p:cBhvr additive="base">
                                        <p:cTn id="25" dur="2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anim calcmode="lin" valueType="num">
                                      <p:cBhvr additive="base">
                                        <p:cTn id="31" dur="20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anim calcmode="lin" valueType="num">
                                      <p:cBhvr additive="base">
                                        <p:cTn id="37" dur="20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14282" y="357166"/>
            <a:ext cx="8715435" cy="61436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428604"/>
            <a:ext cx="8715436" cy="614014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3600" b="1" u="sng" dirty="0" smtClean="0">
                <a:solidFill>
                  <a:srgbClr val="FF0000"/>
                </a:solidFill>
                <a:latin typeface="Times New Roman" pitchFamily="18" charset="0"/>
                <a:cs typeface="Times New Roman" pitchFamily="18" charset="0"/>
              </a:rPr>
              <a:t>UNIT-III SYLLABUS</a:t>
            </a:r>
          </a:p>
          <a:p>
            <a:pPr algn="ctr"/>
            <a:endParaRPr lang="en-US" sz="3600" b="1" u="sng" dirty="0" smtClean="0">
              <a:solidFill>
                <a:srgbClr val="FF0000"/>
              </a:solidFill>
              <a:latin typeface="Times New Roman" pitchFamily="18" charset="0"/>
              <a:cs typeface="Times New Roman" pitchFamily="18" charset="0"/>
            </a:endParaRPr>
          </a:p>
          <a:p>
            <a:pPr algn="ctr"/>
            <a:r>
              <a:rPr lang="en-US" sz="3200" dirty="0" smtClean="0"/>
              <a:t> </a:t>
            </a:r>
            <a:r>
              <a:rPr lang="en-US" sz="3200" b="1" dirty="0" smtClean="0">
                <a:latin typeface="Times New Roman" pitchFamily="18" charset="0"/>
                <a:cs typeface="Times New Roman" pitchFamily="18" charset="0"/>
              </a:rPr>
              <a:t>KEY AND ON-SITE TECHNOLOGIES 	</a:t>
            </a:r>
          </a:p>
          <a:p>
            <a:pPr algn="ctr"/>
            <a:r>
              <a:rPr lang="en-US" sz="3200" b="1" dirty="0" smtClean="0">
                <a:latin typeface="Times New Roman" pitchFamily="18" charset="0"/>
                <a:cs typeface="Times New Roman" pitchFamily="18" charset="0"/>
              </a:rPr>
              <a:t>	</a:t>
            </a:r>
          </a:p>
          <a:p>
            <a:pPr algn="just"/>
            <a:r>
              <a:rPr lang="en-US" sz="2800" dirty="0" smtClean="0">
                <a:latin typeface="Times New Roman" pitchFamily="18" charset="0"/>
                <a:cs typeface="Times New Roman" pitchFamily="18" charset="0"/>
              </a:rPr>
              <a:t>Key Technologies: Off-site Technologies - Introduction, Cloud Computing- Necessity, Cloud Computing and IIoT, Industrial Cloud Platform Providers, SLA, Requirements of Industry 4.0, Fog Computing.</a:t>
            </a:r>
          </a:p>
          <a:p>
            <a:pPr algn="just"/>
            <a:r>
              <a:rPr lang="en-US" sz="2800" dirty="0" smtClean="0">
                <a:latin typeface="Times New Roman" pitchFamily="18" charset="0"/>
                <a:cs typeface="Times New Roman" pitchFamily="18" charset="0"/>
              </a:rPr>
              <a:t> </a:t>
            </a:r>
          </a:p>
          <a:p>
            <a:pPr algn="just"/>
            <a:r>
              <a:rPr lang="en-US" sz="2800" dirty="0" smtClean="0">
                <a:latin typeface="Times New Roman" pitchFamily="18" charset="0"/>
                <a:cs typeface="Times New Roman" pitchFamily="18" charset="0"/>
              </a:rPr>
              <a:t>On-site Technologies- Introduction, Augmented Reality- History, Categorization, Applications, Virtual Reality- History, Categorization, Applications. 	</a:t>
            </a:r>
          </a:p>
          <a:p>
            <a:pPr algn="just"/>
            <a:endParaRPr lang="en-US" sz="33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285728"/>
            <a:ext cx="8643998" cy="5940088"/>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Current Status and Future of SLAs in IIoT</a:t>
            </a:r>
          </a:p>
          <a:p>
            <a:endParaRPr lang="en-US" sz="2400" b="1" dirty="0" smtClean="0">
              <a:solidFill>
                <a:srgbClr val="FF0000"/>
              </a:solidFill>
              <a:latin typeface="Times New Roman" pitchFamily="18" charset="0"/>
              <a:cs typeface="Times New Roman" pitchFamily="18" charset="0"/>
            </a:endParaRPr>
          </a:p>
          <a:p>
            <a:pPr>
              <a:buFont typeface="Wingdings" pitchFamily="2" charset="2"/>
              <a:buChar char="q"/>
            </a:pPr>
            <a:r>
              <a:rPr lang="en-US" sz="2400" dirty="0" smtClean="0">
                <a:latin typeface="Times New Roman" pitchFamily="18" charset="0"/>
                <a:cs typeface="Times New Roman" pitchFamily="18" charset="0"/>
              </a:rPr>
              <a:t>SLA-complied cloud service in IIoT is at infant stage for following </a:t>
            </a:r>
          </a:p>
          <a:p>
            <a:r>
              <a:rPr lang="en-US" sz="2400" dirty="0" smtClean="0">
                <a:latin typeface="Times New Roman" pitchFamily="18" charset="0"/>
                <a:cs typeface="Times New Roman" pitchFamily="18" charset="0"/>
              </a:rPr>
              <a:t>    reasons:</a:t>
            </a:r>
          </a:p>
          <a:p>
            <a:pPr lvl="1">
              <a:buFont typeface="Wingdings" pitchFamily="2" charset="2"/>
              <a:buChar char="Ø"/>
            </a:pPr>
            <a:r>
              <a:rPr lang="en-US" sz="2400" dirty="0" smtClean="0">
                <a:latin typeface="Times New Roman" pitchFamily="18" charset="0"/>
                <a:cs typeface="Times New Roman" pitchFamily="18" charset="0"/>
              </a:rPr>
              <a:t>Quality of services offered has interdependencies</a:t>
            </a:r>
          </a:p>
          <a:p>
            <a:pPr lvl="1"/>
            <a:endParaRPr lang="en-US" sz="24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Methodologies and frameworks of IIoT are not well developed</a:t>
            </a:r>
          </a:p>
          <a:p>
            <a:pPr lvl="1"/>
            <a:endParaRPr lang="en-US" sz="2400" dirty="0" smtClean="0">
              <a:latin typeface="Times New Roman" pitchFamily="18" charset="0"/>
              <a:cs typeface="Times New Roman" pitchFamily="18" charset="0"/>
            </a:endParaRPr>
          </a:p>
          <a:p>
            <a:pPr lvl="1">
              <a:buFont typeface="Wingdings" pitchFamily="2" charset="2"/>
              <a:buChar char="Ø"/>
            </a:pPr>
            <a:r>
              <a:rPr lang="en-US" sz="2200" dirty="0" smtClean="0">
                <a:latin typeface="Times New Roman" pitchFamily="18" charset="0"/>
                <a:cs typeface="Times New Roman" pitchFamily="18" charset="0"/>
              </a:rPr>
              <a:t>Life cycle management of an SLA in industrial context is not clear</a:t>
            </a:r>
          </a:p>
          <a:p>
            <a:pPr lvl="1"/>
            <a:endParaRPr lang="en-US" sz="2200" dirty="0" smtClean="0">
              <a:latin typeface="Times New Roman" pitchFamily="18" charset="0"/>
              <a:cs typeface="Times New Roman" pitchFamily="18" charset="0"/>
            </a:endParaRPr>
          </a:p>
          <a:p>
            <a:pPr lvl="1">
              <a:buFont typeface="Wingdings" pitchFamily="2" charset="2"/>
              <a:buChar char="Ø"/>
            </a:pPr>
            <a:r>
              <a:rPr lang="en-US" sz="2400" dirty="0" smtClean="0">
                <a:latin typeface="Times New Roman" pitchFamily="18" charset="0"/>
                <a:cs typeface="Times New Roman" pitchFamily="18" charset="0"/>
              </a:rPr>
              <a:t>Lack of SLA enforcement policies for both provider and </a:t>
            </a:r>
          </a:p>
          <a:p>
            <a:pPr lvl="1"/>
            <a:r>
              <a:rPr lang="en-US" sz="2400" dirty="0" smtClean="0">
                <a:latin typeface="Times New Roman" pitchFamily="18" charset="0"/>
                <a:cs typeface="Times New Roman" pitchFamily="18" charset="0"/>
              </a:rPr>
              <a:t>   consumer</a:t>
            </a:r>
          </a:p>
          <a:p>
            <a:pPr lvl="1"/>
            <a:endParaRPr lang="en-US" sz="2400" dirty="0" smtClean="0">
              <a:latin typeface="Times New Roman" pitchFamily="18" charset="0"/>
              <a:cs typeface="Times New Roman" pitchFamily="18" charset="0"/>
            </a:endParaRPr>
          </a:p>
          <a:p>
            <a:pPr>
              <a:buFont typeface="Wingdings" pitchFamily="2" charset="2"/>
              <a:buChar char="q"/>
            </a:pPr>
            <a:r>
              <a:rPr lang="en-US" sz="2400" dirty="0" smtClean="0">
                <a:latin typeface="Times New Roman" pitchFamily="18" charset="0"/>
                <a:cs typeface="Times New Roman" pitchFamily="18" charset="0"/>
              </a:rPr>
              <a:t>SLA support for IIoT is crucial along with business models</a:t>
            </a:r>
          </a:p>
          <a:p>
            <a:endParaRPr lang="en-US" sz="2400" dirty="0" smtClean="0">
              <a:latin typeface="Times New Roman" pitchFamily="18" charset="0"/>
              <a:cs typeface="Times New Roman" pitchFamily="18" charset="0"/>
            </a:endParaRPr>
          </a:p>
          <a:p>
            <a:pPr>
              <a:buFont typeface="Wingdings" pitchFamily="2" charset="2"/>
              <a:buChar char="q"/>
            </a:pPr>
            <a:r>
              <a:rPr lang="en-US" sz="2400" dirty="0" smtClean="0">
                <a:latin typeface="Times New Roman" pitchFamily="18" charset="0"/>
                <a:cs typeface="Times New Roman" pitchFamily="18" charset="0"/>
              </a:rPr>
              <a:t>Future IIoT needs a standardization of SLA and its management</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2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2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20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 calcmode="lin" valueType="num">
                                      <p:cBhvr additive="base">
                                        <p:cTn id="43" dur="20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4" dur="20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13" end="13"/>
                                            </p:txEl>
                                          </p:spTgt>
                                        </p:tgtEl>
                                        <p:attrNameLst>
                                          <p:attrName>style.visibility</p:attrName>
                                        </p:attrNameLst>
                                      </p:cBhvr>
                                      <p:to>
                                        <p:strVal val="visible"/>
                                      </p:to>
                                    </p:set>
                                    <p:anim calcmode="lin" valueType="num">
                                      <p:cBhvr additive="base">
                                        <p:cTn id="49" dur="20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50" dur="20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5" end="15"/>
                                            </p:txEl>
                                          </p:spTgt>
                                        </p:tgtEl>
                                        <p:attrNameLst>
                                          <p:attrName>style.visibility</p:attrName>
                                        </p:attrNameLst>
                                      </p:cBhvr>
                                      <p:to>
                                        <p:strVal val="visible"/>
                                      </p:to>
                                    </p:set>
                                    <p:anim calcmode="lin" valueType="num">
                                      <p:cBhvr additive="base">
                                        <p:cTn id="55" dur="20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56" dur="2000" fill="hold"/>
                                        <p:tgtEl>
                                          <p:spTgt spid="2">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85786" y="214290"/>
            <a:ext cx="7500990" cy="3000396"/>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785786" y="3429000"/>
            <a:ext cx="7500990" cy="322421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2000" fill="hold"/>
                                        <p:tgtEl>
                                          <p:spTgt spid="2050"/>
                                        </p:tgtEl>
                                        <p:attrNameLst>
                                          <p:attrName>ppt_x</p:attrName>
                                        </p:attrNameLst>
                                      </p:cBhvr>
                                      <p:tavLst>
                                        <p:tav tm="0">
                                          <p:val>
                                            <p:strVal val="#ppt_x"/>
                                          </p:val>
                                        </p:tav>
                                        <p:tav tm="100000">
                                          <p:val>
                                            <p:strVal val="#ppt_x"/>
                                          </p:val>
                                        </p:tav>
                                      </p:tavLst>
                                    </p:anim>
                                    <p:anim calcmode="lin" valueType="num">
                                      <p:cBhvr additive="base">
                                        <p:cTn id="8" dur="20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2000" fill="hold"/>
                                        <p:tgtEl>
                                          <p:spTgt spid="2051"/>
                                        </p:tgtEl>
                                        <p:attrNameLst>
                                          <p:attrName>ppt_x</p:attrName>
                                        </p:attrNameLst>
                                      </p:cBhvr>
                                      <p:tavLst>
                                        <p:tav tm="0">
                                          <p:val>
                                            <p:strVal val="#ppt_x"/>
                                          </p:val>
                                        </p:tav>
                                        <p:tav tm="100000">
                                          <p:val>
                                            <p:strVal val="#ppt_x"/>
                                          </p:val>
                                        </p:tav>
                                      </p:tavLst>
                                    </p:anim>
                                    <p:anim calcmode="lin" valueType="num">
                                      <p:cBhvr additive="base">
                                        <p:cTn id="14" dur="20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57158" y="428604"/>
            <a:ext cx="8429684" cy="6143667"/>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85728"/>
            <a:ext cx="8715436" cy="461665"/>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Requirements of Industry 4.0:</a:t>
            </a:r>
            <a:endParaRPr lang="en-US" sz="2400" b="1" dirty="0">
              <a:solidFill>
                <a:srgbClr val="FF0000"/>
              </a:solidFill>
            </a:endParaRPr>
          </a:p>
        </p:txBody>
      </p:sp>
      <p:pic>
        <p:nvPicPr>
          <p:cNvPr id="3074" name="Picture 2"/>
          <p:cNvPicPr>
            <a:picLocks noChangeAspect="1" noChangeArrowheads="1"/>
          </p:cNvPicPr>
          <p:nvPr/>
        </p:nvPicPr>
        <p:blipFill>
          <a:blip r:embed="rId2"/>
          <a:srcRect/>
          <a:stretch>
            <a:fillRect/>
          </a:stretch>
        </p:blipFill>
        <p:spPr bwMode="auto">
          <a:xfrm>
            <a:off x="285720" y="928670"/>
            <a:ext cx="6215106" cy="55007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57158" y="285728"/>
            <a:ext cx="8429684" cy="3786214"/>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357158" y="4214818"/>
            <a:ext cx="8429684" cy="264318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2000" fill="hold"/>
                                        <p:tgtEl>
                                          <p:spTgt spid="4098"/>
                                        </p:tgtEl>
                                        <p:attrNameLst>
                                          <p:attrName>ppt_x</p:attrName>
                                        </p:attrNameLst>
                                      </p:cBhvr>
                                      <p:tavLst>
                                        <p:tav tm="0">
                                          <p:val>
                                            <p:strVal val="#ppt_x"/>
                                          </p:val>
                                        </p:tav>
                                        <p:tav tm="100000">
                                          <p:val>
                                            <p:strVal val="#ppt_x"/>
                                          </p:val>
                                        </p:tav>
                                      </p:tavLst>
                                    </p:anim>
                                    <p:anim calcmode="lin" valueType="num">
                                      <p:cBhvr additive="base">
                                        <p:cTn id="8" dur="20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2000" fill="hold"/>
                                        <p:tgtEl>
                                          <p:spTgt spid="4099"/>
                                        </p:tgtEl>
                                        <p:attrNameLst>
                                          <p:attrName>ppt_x</p:attrName>
                                        </p:attrNameLst>
                                      </p:cBhvr>
                                      <p:tavLst>
                                        <p:tav tm="0">
                                          <p:val>
                                            <p:strVal val="#ppt_x"/>
                                          </p:val>
                                        </p:tav>
                                        <p:tav tm="100000">
                                          <p:val>
                                            <p:strVal val="#ppt_x"/>
                                          </p:val>
                                        </p:tav>
                                      </p:tavLst>
                                    </p:anim>
                                    <p:anim calcmode="lin" valueType="num">
                                      <p:cBhvr additive="base">
                                        <p:cTn id="14" dur="20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642910" y="357166"/>
            <a:ext cx="8143932" cy="3143272"/>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642910" y="3643314"/>
            <a:ext cx="8143932" cy="300039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2000" fill="hold"/>
                                        <p:tgtEl>
                                          <p:spTgt spid="5122"/>
                                        </p:tgtEl>
                                        <p:attrNameLst>
                                          <p:attrName>ppt_x</p:attrName>
                                        </p:attrNameLst>
                                      </p:cBhvr>
                                      <p:tavLst>
                                        <p:tav tm="0">
                                          <p:val>
                                            <p:strVal val="#ppt_x"/>
                                          </p:val>
                                        </p:tav>
                                        <p:tav tm="100000">
                                          <p:val>
                                            <p:strVal val="#ppt_x"/>
                                          </p:val>
                                        </p:tav>
                                      </p:tavLst>
                                    </p:anim>
                                    <p:anim calcmode="lin" valueType="num">
                                      <p:cBhvr additive="base">
                                        <p:cTn id="8" dur="20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2000" fill="hold"/>
                                        <p:tgtEl>
                                          <p:spTgt spid="5123"/>
                                        </p:tgtEl>
                                        <p:attrNameLst>
                                          <p:attrName>ppt_x</p:attrName>
                                        </p:attrNameLst>
                                      </p:cBhvr>
                                      <p:tavLst>
                                        <p:tav tm="0">
                                          <p:val>
                                            <p:strVal val="#ppt_x"/>
                                          </p:val>
                                        </p:tav>
                                        <p:tav tm="100000">
                                          <p:val>
                                            <p:strVal val="#ppt_x"/>
                                          </p:val>
                                        </p:tav>
                                      </p:tavLst>
                                    </p:anim>
                                    <p:anim calcmode="lin" valueType="num">
                                      <p:cBhvr additive="base">
                                        <p:cTn id="14" dur="20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00034" y="285728"/>
            <a:ext cx="8215370" cy="385765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00034" y="4286256"/>
            <a:ext cx="8215370" cy="23574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85720" y="357166"/>
            <a:ext cx="8572560" cy="61436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85720" y="428604"/>
            <a:ext cx="8572560" cy="3786214"/>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285720" y="4357694"/>
            <a:ext cx="8643998" cy="22860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57158" y="357166"/>
            <a:ext cx="8572560" cy="62865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14290"/>
            <a:ext cx="8715436" cy="6555641"/>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Introduction:</a:t>
            </a:r>
          </a:p>
          <a:p>
            <a:endParaRPr lang="en-US" sz="2400" dirty="0" smtClean="0">
              <a:latin typeface="Times New Roman" pitchFamily="18" charset="0"/>
              <a:cs typeface="Times New Roman" pitchFamily="18" charset="0"/>
            </a:endParaRPr>
          </a:p>
          <a:p>
            <a:pPr algn="just">
              <a:lnSpc>
                <a:spcPct val="150000"/>
              </a:lnSpc>
            </a:pPr>
            <a:r>
              <a:rPr lang="en-US" sz="2400" dirty="0" smtClean="0">
                <a:latin typeface="Times New Roman" pitchFamily="18" charset="0"/>
                <a:cs typeface="Times New Roman" pitchFamily="18" charset="0"/>
              </a:rPr>
              <a:t>The communication technologies are among the key IoT-enabling technologies. Communication technologies such as non-cellular (ZigBee, Wi-Fi, LoRaWAN, Radio frequency identification) and cellular networks (2G, 3G, 4G, 5G, LTE, NB-IoT) can be the key for such sensor networks to connect and transmit data.</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There are two key technologies in IIOT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1.  Off-site Technologies </a:t>
            </a:r>
          </a:p>
          <a:p>
            <a:pPr algn="just"/>
            <a:r>
              <a:rPr lang="en-US" sz="2400" dirty="0" smtClean="0">
                <a:latin typeface="Times New Roman" pitchFamily="18" charset="0"/>
                <a:cs typeface="Times New Roman" pitchFamily="18" charset="0"/>
              </a:rPr>
              <a:t>	      Examples: Cloud computing, Fog computing</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2.  On-site Technologies</a:t>
            </a:r>
          </a:p>
          <a:p>
            <a:pPr algn="just"/>
            <a:r>
              <a:rPr lang="en-US" sz="2400" dirty="0" smtClean="0">
                <a:latin typeface="Times New Roman" pitchFamily="18" charset="0"/>
                <a:cs typeface="Times New Roman" pitchFamily="18" charset="0"/>
              </a:rPr>
              <a:t>	      Examples: Augmented Reality, Virtual Reality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20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 calcmode="lin" valueType="num">
                                      <p:cBhvr additive="base">
                                        <p:cTn id="31" dur="20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20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14282" y="428604"/>
            <a:ext cx="8643997" cy="607223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85720" y="428604"/>
            <a:ext cx="8572560" cy="6143668"/>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357159" y="357166"/>
            <a:ext cx="8501122" cy="6286544"/>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14282" y="214290"/>
            <a:ext cx="8715436" cy="6500858"/>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285720" y="357166"/>
            <a:ext cx="8643998" cy="6286544"/>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2"/>
          <a:srcRect/>
          <a:stretch>
            <a:fillRect/>
          </a:stretch>
        </p:blipFill>
        <p:spPr bwMode="auto">
          <a:xfrm>
            <a:off x="285720" y="2714621"/>
            <a:ext cx="8572560" cy="2000263"/>
          </a:xfrm>
          <a:prstGeom prst="rect">
            <a:avLst/>
          </a:prstGeom>
          <a:noFill/>
          <a:ln w="9525">
            <a:noFill/>
            <a:miter lim="800000"/>
            <a:headEnd/>
            <a:tailEnd/>
          </a:ln>
          <a:effectLst/>
        </p:spPr>
      </p:pic>
      <p:pic>
        <p:nvPicPr>
          <p:cNvPr id="11269" name="Picture 5"/>
          <p:cNvPicPr>
            <a:picLocks noChangeAspect="1" noChangeArrowheads="1"/>
          </p:cNvPicPr>
          <p:nvPr/>
        </p:nvPicPr>
        <p:blipFill>
          <a:blip r:embed="rId3"/>
          <a:srcRect/>
          <a:stretch>
            <a:fillRect/>
          </a:stretch>
        </p:blipFill>
        <p:spPr bwMode="auto">
          <a:xfrm>
            <a:off x="285720" y="4786323"/>
            <a:ext cx="8643998" cy="1857387"/>
          </a:xfrm>
          <a:prstGeom prst="rect">
            <a:avLst/>
          </a:prstGeom>
          <a:noFill/>
          <a:ln w="9525">
            <a:noFill/>
            <a:miter lim="800000"/>
            <a:headEnd/>
            <a:tailEnd/>
          </a:ln>
          <a:effectLst/>
        </p:spPr>
      </p:pic>
      <p:pic>
        <p:nvPicPr>
          <p:cNvPr id="11270" name="Picture 6"/>
          <p:cNvPicPr>
            <a:picLocks noChangeAspect="1" noChangeArrowheads="1"/>
          </p:cNvPicPr>
          <p:nvPr/>
        </p:nvPicPr>
        <p:blipFill>
          <a:blip r:embed="rId4"/>
          <a:srcRect/>
          <a:stretch>
            <a:fillRect/>
          </a:stretch>
        </p:blipFill>
        <p:spPr bwMode="auto">
          <a:xfrm>
            <a:off x="285720" y="142852"/>
            <a:ext cx="8572560" cy="2500329"/>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214282" y="214290"/>
            <a:ext cx="8715436" cy="3429000"/>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214282" y="3714752"/>
            <a:ext cx="8715436" cy="2714625"/>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214282" y="214290"/>
            <a:ext cx="8643998" cy="178595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214282" y="2071678"/>
            <a:ext cx="8643998" cy="2071702"/>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a:srcRect/>
          <a:stretch>
            <a:fillRect/>
          </a:stretch>
        </p:blipFill>
        <p:spPr bwMode="auto">
          <a:xfrm>
            <a:off x="214282" y="4286256"/>
            <a:ext cx="8643998" cy="2357454"/>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85728"/>
            <a:ext cx="8715436" cy="6647974"/>
          </a:xfrm>
          <a:prstGeom prst="rect">
            <a:avLst/>
          </a:prstGeom>
          <a:noFill/>
        </p:spPr>
        <p:txBody>
          <a:bodyPr wrap="square" rtlCol="0">
            <a:spAutoFit/>
          </a:bodyPr>
          <a:lstStyle/>
          <a:p>
            <a:pPr algn="just"/>
            <a:r>
              <a:rPr lang="en-US" sz="2400" b="1" dirty="0" smtClean="0">
                <a:solidFill>
                  <a:srgbClr val="FF0000"/>
                </a:solidFill>
                <a:latin typeface="Times New Roman" pitchFamily="18" charset="0"/>
                <a:cs typeface="Times New Roman" pitchFamily="18" charset="0"/>
              </a:rPr>
              <a:t>On-Site Technologies in IIoT: </a:t>
            </a:r>
          </a:p>
          <a:p>
            <a:pPr algn="just"/>
            <a:endParaRPr lang="en-US" sz="2400" b="1" dirty="0" smtClean="0">
              <a:solidFill>
                <a:srgbClr val="FF0000"/>
              </a:solidFill>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Introduction:</a:t>
            </a:r>
          </a:p>
          <a:p>
            <a:pPr algn="just"/>
            <a:endParaRPr lang="en-US" sz="2400" b="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On-Site technologies in IIoT play a crucial role in transforming traditional industries by enhancing connectivity, automation, and data exchange.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These technologies are deployed within the physical confines of industrial facilities to improve efficiency, productivity, and decision-making processes. </a:t>
            </a:r>
            <a:endParaRPr lang="en-US" sz="2400" b="1" dirty="0" smtClean="0">
              <a:solidFill>
                <a:srgbClr val="FF0000"/>
              </a:solidFill>
              <a:latin typeface="Times New Roman" pitchFamily="18" charset="0"/>
              <a:cs typeface="Times New Roman" pitchFamily="18" charset="0"/>
            </a:endParaRPr>
          </a:p>
          <a:p>
            <a:pPr algn="just"/>
            <a:endParaRPr lang="en-US" dirty="0" smtClean="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There are two key on-site technologies in IIOT, those are </a:t>
            </a:r>
          </a:p>
          <a:p>
            <a:pPr algn="just"/>
            <a:r>
              <a:rPr lang="en-US" sz="2400"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1. Augmented Reality</a:t>
            </a:r>
          </a:p>
          <a:p>
            <a:pPr algn="just"/>
            <a:r>
              <a:rPr lang="en-US" sz="2400" dirty="0" smtClean="0">
                <a:latin typeface="Times New Roman" pitchFamily="18" charset="0"/>
                <a:cs typeface="Times New Roman" pitchFamily="18" charset="0"/>
              </a:rPr>
              <a:t>	</a:t>
            </a:r>
          </a:p>
          <a:p>
            <a:pPr algn="just"/>
            <a:r>
              <a:rPr lang="en-US" sz="2400" dirty="0" smtClean="0">
                <a:latin typeface="Times New Roman" pitchFamily="18" charset="0"/>
                <a:cs typeface="Times New Roman" pitchFamily="18" charset="0"/>
              </a:rPr>
              <a:t>	2. Virtual Reality</a:t>
            </a:r>
            <a:endParaRPr lang="en-US" sz="2400" b="1" dirty="0" smtClean="0">
              <a:solidFill>
                <a:srgbClr val="FF0000"/>
              </a:solidFill>
              <a:latin typeface="Times New Roman" pitchFamily="18" charset="0"/>
              <a:cs typeface="Times New Roman" pitchFamily="18" charset="0"/>
            </a:endParaRPr>
          </a:p>
          <a:p>
            <a:pPr marL="457200" indent="-457200" algn="just"/>
            <a:endParaRPr lang="en-US" sz="2400" b="1" dirty="0" smtClean="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 calcmode="lin" valueType="num">
                                      <p:cBhvr additive="base">
                                        <p:cTn id="25" dur="2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 calcmode="lin" valueType="num">
                                      <p:cBhvr additive="base">
                                        <p:cTn id="31" dur="20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20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 calcmode="lin" valueType="num">
                                      <p:cBhvr additive="base">
                                        <p:cTn id="43" dur="20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4" dur="20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anim calcmode="lin" valueType="num">
                                      <p:cBhvr additive="base">
                                        <p:cTn id="49" dur="20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50" dur="20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14290"/>
            <a:ext cx="8715436" cy="6001643"/>
          </a:xfrm>
          <a:prstGeom prst="rect">
            <a:avLst/>
          </a:prstGeom>
          <a:noFill/>
        </p:spPr>
        <p:txBody>
          <a:bodyPr wrap="square" rtlCol="0">
            <a:spAutoFit/>
          </a:bodyPr>
          <a:lstStyle/>
          <a:p>
            <a:pPr marL="457200" indent="-457200" algn="just">
              <a:buAutoNum type="arabicPeriod"/>
            </a:pPr>
            <a:r>
              <a:rPr lang="en-US" sz="2400" b="1" dirty="0" smtClean="0">
                <a:solidFill>
                  <a:srgbClr val="FF0000"/>
                </a:solidFill>
                <a:latin typeface="Times New Roman" pitchFamily="18" charset="0"/>
                <a:cs typeface="Times New Roman" pitchFamily="18" charset="0"/>
              </a:rPr>
              <a:t>Augmented Reality:</a:t>
            </a:r>
          </a:p>
          <a:p>
            <a:pPr algn="just"/>
            <a:endParaRPr lang="en-US" sz="2400" b="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 combination of a real scene viewed by a user and a virtual scene generated by a computer that augments the scene with additional information.</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An AR system adds virtual computer-generated objects, audio and other sense enhancements to a real-world environment in real time.</a:t>
            </a:r>
          </a:p>
          <a:p>
            <a:pPr algn="just"/>
            <a:endParaRPr lang="en-US" sz="2400" dirty="0" smtClean="0">
              <a:latin typeface="Times New Roman" pitchFamily="18" charset="0"/>
              <a:cs typeface="Times New Roman" pitchFamily="18" charset="0"/>
            </a:endParaRPr>
          </a:p>
          <a:p>
            <a:pPr algn="just"/>
            <a:r>
              <a:rPr lang="en-US" sz="2400" dirty="0" smtClean="0">
                <a:solidFill>
                  <a:srgbClr val="FF0000"/>
                </a:solidFill>
                <a:latin typeface="Times New Roman" pitchFamily="18" charset="0"/>
                <a:cs typeface="Times New Roman" pitchFamily="18" charset="0"/>
              </a:rPr>
              <a:t>Goal of AR</a:t>
            </a:r>
          </a:p>
          <a:p>
            <a:pPr algn="just"/>
            <a:endParaRPr lang="en-US" sz="2400" dirty="0" smtClean="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To enhance a persons performance and perception of the world.</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ultimate goal is to create a system such that  a user cannot  tell the difference between the real world and the virtual augmentation of the world.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2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2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20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285728"/>
            <a:ext cx="8715436" cy="5632311"/>
          </a:xfrm>
          <a:prstGeom prst="rect">
            <a:avLst/>
          </a:prstGeom>
          <a:noFill/>
        </p:spPr>
        <p:txBody>
          <a:bodyPr wrap="square" rtlCol="0">
            <a:spAutoFit/>
          </a:bodyPr>
          <a:lstStyle/>
          <a:p>
            <a:pPr algn="just">
              <a:buAutoNum type="arabicPeriod"/>
            </a:pPr>
            <a:r>
              <a:rPr lang="en-US" sz="2400" b="1" dirty="0" smtClean="0">
                <a:solidFill>
                  <a:srgbClr val="FF0000"/>
                </a:solidFill>
                <a:latin typeface="Times New Roman" pitchFamily="18" charset="0"/>
                <a:cs typeface="Times New Roman" pitchFamily="18" charset="0"/>
              </a:rPr>
              <a:t> Off-site Technologies:</a:t>
            </a:r>
          </a:p>
          <a:p>
            <a:pPr algn="just"/>
            <a:endParaRPr lang="en-US" sz="2400" b="1" dirty="0" smtClean="0">
              <a:solidFill>
                <a:srgbClr val="FF0000"/>
              </a:solidFill>
              <a:latin typeface="Times New Roman" pitchFamily="18" charset="0"/>
              <a:cs typeface="Times New Roman" pitchFamily="18" charset="0"/>
            </a:endParaRPr>
          </a:p>
          <a:p>
            <a:pPr algn="just"/>
            <a:r>
              <a:rPr lang="en-US" sz="2400" b="1" dirty="0" smtClean="0">
                <a:solidFill>
                  <a:srgbClr val="FF0000"/>
                </a:solidFill>
                <a:latin typeface="Times New Roman" pitchFamily="18" charset="0"/>
                <a:cs typeface="Times New Roman" pitchFamily="18" charset="0"/>
              </a:rPr>
              <a:t>Introduction: </a:t>
            </a:r>
          </a:p>
          <a:p>
            <a:pPr algn="just"/>
            <a:endParaRPr lang="en-US" sz="2400" b="1" dirty="0" smtClean="0">
              <a:solidFill>
                <a:srgbClr val="FF0000"/>
              </a:solidFill>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Off-site technologies, also known as remote technologies or cloud technologies, refer to a range of digital solutions and services that are hosted and operated outside of the user's physical location.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These technologies leverage the internet and remote servers to deliver various computing resources, software applications, storage, and other IT services to users or organizations.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fundamental idea behind off-site technologies is to provide access to computing resources and services from virtually anywhere, as long as there is an internet connection.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2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2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20" y="214290"/>
            <a:ext cx="8572560" cy="7171194"/>
          </a:xfrm>
          <a:prstGeom prst="rect">
            <a:avLst/>
          </a:prstGeom>
          <a:noFill/>
        </p:spPr>
        <p:txBody>
          <a:bodyPr wrap="square" rtlCol="0">
            <a:spAutoFit/>
          </a:bodyPr>
          <a:lstStyle/>
          <a:p>
            <a:r>
              <a:rPr lang="en-US" sz="2400" b="1" dirty="0" smtClean="0">
                <a:solidFill>
                  <a:srgbClr val="FF0000"/>
                </a:solidFill>
              </a:rPr>
              <a:t>History of Augmented Reality:</a:t>
            </a:r>
          </a:p>
          <a:p>
            <a:pPr algn="just"/>
            <a:r>
              <a:rPr lang="en-US" sz="2000" dirty="0" smtClean="0">
                <a:latin typeface="Times New Roman" pitchFamily="18" charset="0"/>
                <a:cs typeface="Times New Roman" pitchFamily="18" charset="0"/>
              </a:rPr>
              <a:t>The concept of overlaying computer-generated images onto the real world dates back to the late 1960s, when Ivan Sutherland created the first head-mounted display, called The Sword of Damocles. </a:t>
            </a:r>
          </a:p>
          <a:p>
            <a:endParaRPr lang="en-US" sz="2000" dirty="0" smtClean="0">
              <a:latin typeface="Times New Roman" pitchFamily="18" charset="0"/>
              <a:cs typeface="Times New Roman" pitchFamily="18" charset="0"/>
            </a:endParaRPr>
          </a:p>
          <a:p>
            <a:pPr algn="just" fontAlgn="auto"/>
            <a:r>
              <a:rPr lang="en-US" sz="2000" b="1" dirty="0" smtClean="0">
                <a:latin typeface="Times New Roman" pitchFamily="18" charset="0"/>
                <a:cs typeface="Times New Roman" pitchFamily="18" charset="0"/>
              </a:rPr>
              <a:t>In 1990</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hlinkClick r:id="rId2"/>
              </a:rPr>
              <a:t>Boeing</a:t>
            </a:r>
            <a:r>
              <a:rPr lang="en-US" sz="2000" dirty="0" smtClean="0">
                <a:latin typeface="Times New Roman" pitchFamily="18" charset="0"/>
                <a:cs typeface="Times New Roman" pitchFamily="18" charset="0"/>
              </a:rPr>
              <a:t> researcher Tom Caudell coined the term </a:t>
            </a:r>
            <a:r>
              <a:rPr lang="en-US" sz="2000" b="1" dirty="0" smtClean="0">
                <a:latin typeface="Times New Roman" pitchFamily="18" charset="0"/>
                <a:cs typeface="Times New Roman" pitchFamily="18" charset="0"/>
              </a:rPr>
              <a:t>"augmented reality" </a:t>
            </a:r>
            <a:r>
              <a:rPr lang="en-US" sz="2000" dirty="0" smtClean="0">
                <a:latin typeface="Times New Roman" pitchFamily="18" charset="0"/>
                <a:cs typeface="Times New Roman" pitchFamily="18" charset="0"/>
              </a:rPr>
              <a:t>to define the integration of computer-generated images into the real world. </a:t>
            </a:r>
          </a:p>
          <a:p>
            <a:pPr algn="just" fontAlgn="auto"/>
            <a:endParaRPr lang="en-US" sz="2000" dirty="0" smtClean="0">
              <a:latin typeface="Times New Roman" pitchFamily="18" charset="0"/>
              <a:cs typeface="Times New Roman" pitchFamily="18" charset="0"/>
            </a:endParaRPr>
          </a:p>
          <a:p>
            <a:pPr algn="just" fontAlgn="auto"/>
            <a:r>
              <a:rPr lang="en-US" sz="2000" dirty="0" smtClean="0">
                <a:latin typeface="Times New Roman" pitchFamily="18" charset="0"/>
                <a:cs typeface="Times New Roman" pitchFamily="18" charset="0"/>
              </a:rPr>
              <a:t>In the </a:t>
            </a:r>
            <a:r>
              <a:rPr lang="en-US" sz="2000" b="1" dirty="0" smtClean="0">
                <a:latin typeface="Times New Roman" pitchFamily="18" charset="0"/>
                <a:cs typeface="Times New Roman" pitchFamily="18" charset="0"/>
              </a:rPr>
              <a:t>late 1990s</a:t>
            </a:r>
            <a:r>
              <a:rPr lang="en-US" sz="2000" dirty="0" smtClean="0">
                <a:latin typeface="Times New Roman" pitchFamily="18" charset="0"/>
                <a:cs typeface="Times New Roman" pitchFamily="18" charset="0"/>
              </a:rPr>
              <a:t>, NASA's X-38 spacecraft became the maiden utilization of AR for navigation</a:t>
            </a:r>
          </a:p>
          <a:p>
            <a:pPr algn="just" fontAlgn="auto"/>
            <a:endParaRPr lang="en-US" sz="2000" dirty="0" smtClean="0">
              <a:latin typeface="Times New Roman" pitchFamily="18" charset="0"/>
              <a:cs typeface="Times New Roman" pitchFamily="18" charset="0"/>
            </a:endParaRPr>
          </a:p>
          <a:p>
            <a:pPr algn="just" fontAlgn="auto"/>
            <a:r>
              <a:rPr lang="en-US" sz="2000" b="1" dirty="0" smtClean="0">
                <a:latin typeface="Times New Roman" pitchFamily="18" charset="0"/>
                <a:cs typeface="Times New Roman" pitchFamily="18" charset="0"/>
              </a:rPr>
              <a:t>The year 2000</a:t>
            </a:r>
            <a:r>
              <a:rPr lang="en-US" sz="2000" dirty="0" smtClean="0">
                <a:latin typeface="Times New Roman" pitchFamily="18" charset="0"/>
                <a:cs typeface="Times New Roman" pitchFamily="18" charset="0"/>
              </a:rPr>
              <a:t> witnessed the launch of the pioneering AR game, AR Quake.</a:t>
            </a:r>
          </a:p>
          <a:p>
            <a:pPr algn="just" fontAlgn="auto"/>
            <a:endParaRPr lang="en-US" sz="2000" b="1" dirty="0" smtClean="0">
              <a:latin typeface="Times New Roman" pitchFamily="18" charset="0"/>
              <a:cs typeface="Times New Roman" pitchFamily="18" charset="0"/>
            </a:endParaRPr>
          </a:p>
          <a:p>
            <a:pPr algn="just" fontAlgn="auto"/>
            <a:r>
              <a:rPr lang="en-US" sz="2000" b="1" dirty="0" smtClean="0">
                <a:latin typeface="Times New Roman" pitchFamily="18" charset="0"/>
                <a:cs typeface="Times New Roman" pitchFamily="18" charset="0"/>
              </a:rPr>
              <a:t>In 2012,</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hlinkClick r:id="rId3"/>
              </a:rPr>
              <a:t>Blippar</a:t>
            </a:r>
            <a:r>
              <a:rPr lang="en-US" sz="2000" dirty="0" smtClean="0">
                <a:latin typeface="Times New Roman" pitchFamily="18" charset="0"/>
                <a:cs typeface="Times New Roman" pitchFamily="18" charset="0"/>
              </a:rPr>
              <a:t> released the first cloud-based AR app. </a:t>
            </a:r>
          </a:p>
          <a:p>
            <a:pPr algn="just" fontAlgn="auto"/>
            <a:endParaRPr lang="en-US" sz="2000" dirty="0" smtClean="0">
              <a:latin typeface="Times New Roman" pitchFamily="18" charset="0"/>
              <a:cs typeface="Times New Roman" pitchFamily="18" charset="0"/>
            </a:endParaRPr>
          </a:p>
          <a:p>
            <a:pPr algn="just" fontAlgn="auto"/>
            <a:r>
              <a:rPr lang="en-US" sz="2000" dirty="0" smtClean="0">
                <a:latin typeface="Times New Roman" pitchFamily="18" charset="0"/>
                <a:cs typeface="Times New Roman" pitchFamily="18" charset="0"/>
              </a:rPr>
              <a:t>The number of AR users in the United States had hit </a:t>
            </a:r>
            <a:r>
              <a:rPr lang="en-US" sz="2000" b="1" dirty="0" smtClean="0">
                <a:latin typeface="Times New Roman" pitchFamily="18" charset="0"/>
                <a:cs typeface="Times New Roman" pitchFamily="18" charset="0"/>
              </a:rPr>
              <a:t>37 million by 2017</a:t>
            </a:r>
            <a:r>
              <a:rPr lang="en-US" sz="2000" dirty="0" smtClean="0">
                <a:latin typeface="Times New Roman" pitchFamily="18" charset="0"/>
                <a:cs typeface="Times New Roman" pitchFamily="18" charset="0"/>
              </a:rPr>
              <a:t> and was projected to reach</a:t>
            </a:r>
            <a:r>
              <a:rPr lang="en-US" sz="2000" b="1" dirty="0" smtClean="0">
                <a:latin typeface="Times New Roman" pitchFamily="18" charset="0"/>
                <a:cs typeface="Times New Roman" pitchFamily="18" charset="0"/>
              </a:rPr>
              <a:t> 67 million by 2020</a:t>
            </a:r>
            <a:r>
              <a:rPr lang="en-US" sz="2000" dirty="0" smtClean="0">
                <a:latin typeface="Times New Roman" pitchFamily="18" charset="0"/>
                <a:cs typeface="Times New Roman" pitchFamily="18" charset="0"/>
              </a:rPr>
              <a:t>.</a:t>
            </a:r>
          </a:p>
          <a:p>
            <a:pPr algn="just" fontAlgn="auto"/>
            <a:endParaRPr lang="en-US" sz="2000" dirty="0" smtClean="0">
              <a:latin typeface="Times New Roman" pitchFamily="18" charset="0"/>
              <a:cs typeface="Times New Roman" pitchFamily="18" charset="0"/>
            </a:endParaRPr>
          </a:p>
          <a:p>
            <a:pPr algn="just" fontAlgn="auto"/>
            <a:r>
              <a:rPr lang="en-US" sz="2000" dirty="0" smtClean="0">
                <a:latin typeface="Times New Roman" pitchFamily="18" charset="0"/>
                <a:cs typeface="Times New Roman" pitchFamily="18" charset="0"/>
              </a:rPr>
              <a:t>The growth of the market has been attributed to the increased usage of AR devices across numerous industries, including </a:t>
            </a:r>
            <a:r>
              <a:rPr lang="en-US" sz="2000" dirty="0" smtClean="0">
                <a:latin typeface="Times New Roman" pitchFamily="18" charset="0"/>
                <a:cs typeface="Times New Roman" pitchFamily="18" charset="0"/>
                <a:hlinkClick r:id="rId4"/>
              </a:rPr>
              <a:t>#healthcare</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hlinkClick r:id="rId5"/>
              </a:rPr>
              <a:t>#manufacturing</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hlinkClick r:id="rId6"/>
              </a:rPr>
              <a:t>#</a:t>
            </a:r>
            <a:r>
              <a:rPr lang="en-US" sz="2000" dirty="0" err="1" smtClean="0">
                <a:latin typeface="Times New Roman" pitchFamily="18" charset="0"/>
                <a:cs typeface="Times New Roman" pitchFamily="18" charset="0"/>
                <a:hlinkClick r:id="rId6"/>
              </a:rPr>
              <a:t>supplychain</a:t>
            </a:r>
            <a:r>
              <a:rPr lang="en-US" sz="2000" dirty="0" smtClean="0">
                <a:latin typeface="Times New Roman" pitchFamily="18" charset="0"/>
                <a:cs typeface="Times New Roman" pitchFamily="18" charset="0"/>
              </a:rPr>
              <a:t>, tourism, energy, and many more.</a:t>
            </a:r>
          </a:p>
          <a:p>
            <a:pPr algn="just" fontAlgn="auto"/>
            <a:endParaRPr lang="en-US" dirty="0" smtClean="0"/>
          </a:p>
          <a:p>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57158" y="357166"/>
            <a:ext cx="8572560" cy="62151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57158" y="285728"/>
            <a:ext cx="8429684" cy="61436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57158" y="285728"/>
            <a:ext cx="8572559" cy="62865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42844" y="142852"/>
            <a:ext cx="8786874" cy="65722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28596" y="214290"/>
            <a:ext cx="8358246" cy="61436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642910" y="214290"/>
            <a:ext cx="8072494" cy="664371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00035" y="285728"/>
            <a:ext cx="8429684" cy="63579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85720" y="357166"/>
            <a:ext cx="8572560" cy="63579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57158" y="428605"/>
            <a:ext cx="8429684" cy="56435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142852"/>
            <a:ext cx="8715436" cy="6709529"/>
          </a:xfrm>
          <a:prstGeom prst="rect">
            <a:avLst/>
          </a:prstGeom>
          <a:noFill/>
        </p:spPr>
        <p:txBody>
          <a:bodyPr wrap="square" rtlCol="0">
            <a:spAutoFit/>
          </a:bodyPr>
          <a:lstStyle/>
          <a:p>
            <a:pPr algn="just"/>
            <a:r>
              <a:rPr lang="en-US" sz="2400" dirty="0" smtClean="0">
                <a:latin typeface="Times New Roman" pitchFamily="18" charset="0"/>
                <a:cs typeface="Times New Roman" pitchFamily="18" charset="0"/>
              </a:rPr>
              <a:t>The </a:t>
            </a:r>
            <a:r>
              <a:rPr lang="en-US" sz="2400" dirty="0" smtClean="0">
                <a:solidFill>
                  <a:srgbClr val="FF0000"/>
                </a:solidFill>
                <a:latin typeface="Times New Roman" pitchFamily="18" charset="0"/>
                <a:cs typeface="Times New Roman" pitchFamily="18" charset="0"/>
              </a:rPr>
              <a:t>industrial internet of things(IIoT) supports the industry 4.0 </a:t>
            </a:r>
            <a:r>
              <a:rPr lang="en-US" sz="2400" dirty="0" smtClean="0">
                <a:latin typeface="Times New Roman" pitchFamily="18" charset="0"/>
                <a:cs typeface="Times New Roman" pitchFamily="18" charset="0"/>
              </a:rPr>
              <a:t>in the aspects of  </a:t>
            </a:r>
          </a:p>
          <a:p>
            <a:pPr lvl="4">
              <a:buFont typeface="Wingdings" pitchFamily="2" charset="2"/>
              <a:buChar char="Ø"/>
            </a:pPr>
            <a:r>
              <a:rPr lang="en-US" sz="2400" dirty="0" smtClean="0">
                <a:latin typeface="Times New Roman" pitchFamily="18" charset="0"/>
                <a:cs typeface="Times New Roman" pitchFamily="18" charset="0"/>
              </a:rPr>
              <a:t> Sensing, </a:t>
            </a:r>
          </a:p>
          <a:p>
            <a:pPr lvl="4">
              <a:buFont typeface="Wingdings" pitchFamily="2" charset="2"/>
              <a:buChar char="Ø"/>
            </a:pPr>
            <a:r>
              <a:rPr lang="en-US" sz="2400" dirty="0" smtClean="0">
                <a:latin typeface="Times New Roman" pitchFamily="18" charset="0"/>
                <a:cs typeface="Times New Roman" pitchFamily="18" charset="0"/>
              </a:rPr>
              <a:t> Communication, </a:t>
            </a:r>
          </a:p>
          <a:p>
            <a:pPr lvl="4">
              <a:buFont typeface="Wingdings" pitchFamily="2" charset="2"/>
              <a:buChar char="Ø"/>
            </a:pPr>
            <a:r>
              <a:rPr lang="en-US" sz="2400" dirty="0" smtClean="0">
                <a:latin typeface="Times New Roman" pitchFamily="18" charset="0"/>
                <a:cs typeface="Times New Roman" pitchFamily="18" charset="0"/>
              </a:rPr>
              <a:t> Networking, and </a:t>
            </a:r>
          </a:p>
          <a:p>
            <a:pPr lvl="4">
              <a:buFont typeface="Wingdings" pitchFamily="2" charset="2"/>
              <a:buChar char="Ø"/>
            </a:pPr>
            <a:r>
              <a:rPr lang="en-US" sz="2400" dirty="0" smtClean="0">
                <a:latin typeface="Times New Roman" pitchFamily="18" charset="0"/>
                <a:cs typeface="Times New Roman" pitchFamily="18" charset="0"/>
              </a:rPr>
              <a:t> Computing. </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Achieves digitalization in manufacturing and production process.</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Similarly, </a:t>
            </a:r>
            <a:r>
              <a:rPr lang="en-US" sz="2400" dirty="0" smtClean="0">
                <a:solidFill>
                  <a:srgbClr val="FF0000"/>
                </a:solidFill>
                <a:latin typeface="Times New Roman" pitchFamily="18" charset="0"/>
                <a:cs typeface="Times New Roman" pitchFamily="18" charset="0"/>
              </a:rPr>
              <a:t>IIoT and Big Data </a:t>
            </a:r>
            <a:r>
              <a:rPr lang="en-US" sz="2400" dirty="0" smtClean="0">
                <a:latin typeface="Times New Roman" pitchFamily="18" charset="0"/>
                <a:cs typeface="Times New Roman" pitchFamily="18" charset="0"/>
              </a:rPr>
              <a:t>required for</a:t>
            </a:r>
          </a:p>
          <a:p>
            <a:pPr algn="just"/>
            <a:r>
              <a:rPr lang="en-US" sz="2400" dirty="0" smtClean="0">
                <a:latin typeface="Times New Roman" pitchFamily="18" charset="0"/>
                <a:cs typeface="Times New Roman" pitchFamily="18" charset="0"/>
              </a:rPr>
              <a:t>	</a:t>
            </a:r>
          </a:p>
          <a:p>
            <a:pPr lvl="1" algn="just">
              <a:buFont typeface="Wingdings" pitchFamily="2" charset="2"/>
              <a:buChar char="q"/>
            </a:pPr>
            <a:r>
              <a:rPr lang="en-US" sz="2400" dirty="0" smtClean="0">
                <a:latin typeface="Times New Roman" pitchFamily="18" charset="0"/>
                <a:cs typeface="Times New Roman" pitchFamily="18" charset="0"/>
              </a:rPr>
              <a:t> </a:t>
            </a:r>
            <a:r>
              <a:rPr lang="en-US" sz="2400" dirty="0" smtClean="0">
                <a:solidFill>
                  <a:srgbClr val="FF0000"/>
                </a:solidFill>
                <a:latin typeface="Times New Roman" pitchFamily="18" charset="0"/>
                <a:cs typeface="Times New Roman" pitchFamily="18" charset="0"/>
              </a:rPr>
              <a:t>Digitalization process</a:t>
            </a:r>
            <a:r>
              <a:rPr lang="en-US" sz="2400" dirty="0" smtClean="0">
                <a:latin typeface="Times New Roman" pitchFamily="18" charset="0"/>
                <a:cs typeface="Times New Roman" pitchFamily="18" charset="0"/>
              </a:rPr>
              <a:t>	</a:t>
            </a:r>
          </a:p>
          <a:p>
            <a:pPr lvl="4">
              <a:buFont typeface="Wingdings" pitchFamily="2" charset="2"/>
              <a:buChar char="Ø"/>
            </a:pPr>
            <a:r>
              <a:rPr lang="en-US" sz="2400" dirty="0" smtClean="0">
                <a:latin typeface="Times New Roman" pitchFamily="18" charset="0"/>
                <a:cs typeface="Times New Roman" pitchFamily="18" charset="0"/>
              </a:rPr>
              <a:t>Data acquisition</a:t>
            </a:r>
          </a:p>
          <a:p>
            <a:pPr lvl="4">
              <a:buFont typeface="Wingdings" pitchFamily="2" charset="2"/>
              <a:buChar char="Ø"/>
            </a:pPr>
            <a:r>
              <a:rPr lang="en-US" sz="2400" dirty="0" smtClean="0">
                <a:latin typeface="Times New Roman" pitchFamily="18" charset="0"/>
                <a:cs typeface="Times New Roman" pitchFamily="18" charset="0"/>
              </a:rPr>
              <a:t>Asset management</a:t>
            </a:r>
          </a:p>
          <a:p>
            <a:pPr lvl="4">
              <a:buFont typeface="Wingdings" pitchFamily="2" charset="2"/>
              <a:buChar char="Ø"/>
            </a:pPr>
            <a:r>
              <a:rPr lang="en-US" sz="2400" dirty="0" smtClean="0">
                <a:latin typeface="Times New Roman" pitchFamily="18" charset="0"/>
                <a:cs typeface="Times New Roman" pitchFamily="18" charset="0"/>
              </a:rPr>
              <a:t>Resource management</a:t>
            </a:r>
          </a:p>
          <a:p>
            <a:pPr lvl="4">
              <a:buFont typeface="Wingdings" pitchFamily="2" charset="2"/>
              <a:buChar char="Ø"/>
            </a:pPr>
            <a:r>
              <a:rPr lang="en-US" sz="2400" dirty="0" smtClean="0">
                <a:latin typeface="Times New Roman" pitchFamily="18" charset="0"/>
                <a:cs typeface="Times New Roman" pitchFamily="18" charset="0"/>
              </a:rPr>
              <a:t>Knowledge management</a:t>
            </a:r>
          </a:p>
          <a:p>
            <a:pPr marL="0" lvl="4" algn="just"/>
            <a:r>
              <a:rPr lang="en-US" sz="2300" dirty="0" smtClean="0">
                <a:latin typeface="Times New Roman" pitchFamily="18" charset="0"/>
                <a:cs typeface="Times New Roman" pitchFamily="18" charset="0"/>
              </a:rPr>
              <a:t>Bulk amount of data due to the time series data streams from end devices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2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2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2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2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2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 calcmode="lin" valueType="num">
                                      <p:cBhvr additive="base">
                                        <p:cTn id="49" dur="20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0" dur="20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anim calcmode="lin" valueType="num">
                                      <p:cBhvr additive="base">
                                        <p:cTn id="55" dur="20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6" dur="20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11" end="11"/>
                                            </p:txEl>
                                          </p:spTgt>
                                        </p:tgtEl>
                                        <p:attrNameLst>
                                          <p:attrName>style.visibility</p:attrName>
                                        </p:attrNameLst>
                                      </p:cBhvr>
                                      <p:to>
                                        <p:strVal val="visible"/>
                                      </p:to>
                                    </p:set>
                                    <p:anim calcmode="lin" valueType="num">
                                      <p:cBhvr additive="base">
                                        <p:cTn id="61" dur="20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62" dur="20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 calcmode="lin" valueType="num">
                                      <p:cBhvr additive="base">
                                        <p:cTn id="67" dur="20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68" dur="20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
                                            <p:txEl>
                                              <p:pRg st="13" end="13"/>
                                            </p:txEl>
                                          </p:spTgt>
                                        </p:tgtEl>
                                        <p:attrNameLst>
                                          <p:attrName>style.visibility</p:attrName>
                                        </p:attrNameLst>
                                      </p:cBhvr>
                                      <p:to>
                                        <p:strVal val="visible"/>
                                      </p:to>
                                    </p:set>
                                    <p:anim calcmode="lin" valueType="num">
                                      <p:cBhvr additive="base">
                                        <p:cTn id="73" dur="20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74" dur="20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
                                            <p:txEl>
                                              <p:pRg st="14" end="14"/>
                                            </p:txEl>
                                          </p:spTgt>
                                        </p:tgtEl>
                                        <p:attrNameLst>
                                          <p:attrName>style.visibility</p:attrName>
                                        </p:attrNameLst>
                                      </p:cBhvr>
                                      <p:to>
                                        <p:strVal val="visible"/>
                                      </p:to>
                                    </p:set>
                                    <p:anim calcmode="lin" valueType="num">
                                      <p:cBhvr additive="base">
                                        <p:cTn id="79" dur="2000" fill="hold"/>
                                        <p:tgtEl>
                                          <p:spTgt spid="2">
                                            <p:txEl>
                                              <p:pRg st="14" end="14"/>
                                            </p:txEl>
                                          </p:spTgt>
                                        </p:tgtEl>
                                        <p:attrNameLst>
                                          <p:attrName>ppt_x</p:attrName>
                                        </p:attrNameLst>
                                      </p:cBhvr>
                                      <p:tavLst>
                                        <p:tav tm="0">
                                          <p:val>
                                            <p:strVal val="#ppt_x"/>
                                          </p:val>
                                        </p:tav>
                                        <p:tav tm="100000">
                                          <p:val>
                                            <p:strVal val="#ppt_x"/>
                                          </p:val>
                                        </p:tav>
                                      </p:tavLst>
                                    </p:anim>
                                    <p:anim calcmode="lin" valueType="num">
                                      <p:cBhvr additive="base">
                                        <p:cTn id="80" dur="2000" fill="hold"/>
                                        <p:tgtEl>
                                          <p:spTgt spid="2">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
                                            <p:txEl>
                                              <p:pRg st="15" end="15"/>
                                            </p:txEl>
                                          </p:spTgt>
                                        </p:tgtEl>
                                        <p:attrNameLst>
                                          <p:attrName>style.visibility</p:attrName>
                                        </p:attrNameLst>
                                      </p:cBhvr>
                                      <p:to>
                                        <p:strVal val="visible"/>
                                      </p:to>
                                    </p:set>
                                    <p:anim calcmode="lin" valueType="num">
                                      <p:cBhvr additive="base">
                                        <p:cTn id="85" dur="2000" fill="hold"/>
                                        <p:tgtEl>
                                          <p:spTgt spid="2">
                                            <p:txEl>
                                              <p:pRg st="15" end="15"/>
                                            </p:txEl>
                                          </p:spTgt>
                                        </p:tgtEl>
                                        <p:attrNameLst>
                                          <p:attrName>ppt_x</p:attrName>
                                        </p:attrNameLst>
                                      </p:cBhvr>
                                      <p:tavLst>
                                        <p:tav tm="0">
                                          <p:val>
                                            <p:strVal val="#ppt_x"/>
                                          </p:val>
                                        </p:tav>
                                        <p:tav tm="100000">
                                          <p:val>
                                            <p:strVal val="#ppt_x"/>
                                          </p:val>
                                        </p:tav>
                                      </p:tavLst>
                                    </p:anim>
                                    <p:anim calcmode="lin" valueType="num">
                                      <p:cBhvr additive="base">
                                        <p:cTn id="86" dur="2000" fill="hold"/>
                                        <p:tgtEl>
                                          <p:spTgt spid="2">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571472" y="285728"/>
            <a:ext cx="8286807" cy="62865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642910" y="214290"/>
            <a:ext cx="8001056" cy="64294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28597" y="285728"/>
            <a:ext cx="8501122" cy="62865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642910" y="142852"/>
            <a:ext cx="8143931" cy="64294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0"/>
            <a:ext cx="9001156" cy="3884140"/>
          </a:xfrm>
          <a:prstGeom prst="rect">
            <a:avLst/>
          </a:prstGeom>
          <a:noFill/>
        </p:spPr>
        <p:txBody>
          <a:bodyPr wrap="square" rtlCol="0">
            <a:spAutoFit/>
          </a:bodyPr>
          <a:lstStyle/>
          <a:p>
            <a:r>
              <a:rPr lang="en-US" sz="2800" dirty="0" smtClean="0">
                <a:solidFill>
                  <a:srgbClr val="FF0000"/>
                </a:solidFill>
                <a:latin typeface="Times New Roman" pitchFamily="18" charset="0"/>
                <a:cs typeface="Times New Roman" pitchFamily="18" charset="0"/>
              </a:rPr>
              <a:t>Virtual Reality:</a:t>
            </a:r>
          </a:p>
          <a:p>
            <a:pPr algn="just">
              <a:lnSpc>
                <a:spcPct val="130000"/>
              </a:lnSpc>
            </a:pPr>
            <a:r>
              <a:rPr lang="en-US" sz="2400" dirty="0" smtClean="0">
                <a:latin typeface="Times New Roman" pitchFamily="18" charset="0"/>
                <a:cs typeface="Times New Roman" pitchFamily="18" charset="0"/>
              </a:rPr>
              <a:t>Virtual Reality (VR) is a computer-generated environment with scenes and objects that appear to be real, making the user feel they are immersed in their surroundings. This environment is perceived through a device known as a Virtual Reality headset or helmet. VR allows us to immerse ourselves in video games as if we were one of the characters, learn how to perform heart surgery or improve the quality of sports training to maximize performance.</a:t>
            </a: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2000232" y="3929067"/>
            <a:ext cx="5500726" cy="29289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 y="0"/>
            <a:ext cx="9001156" cy="68580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9753600" cy="73152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357290" y="214290"/>
            <a:ext cx="6143668" cy="64294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14282" y="214290"/>
            <a:ext cx="8715436" cy="62865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14282" y="0"/>
            <a:ext cx="8715436" cy="6096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214290"/>
            <a:ext cx="8786874" cy="7663636"/>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Cloud :</a:t>
            </a:r>
          </a:p>
          <a:p>
            <a:endParaRPr lang="en-US"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Cloud computing is the delivery of computing services - including servers, storage, databases, networking, software, analytics, and intelligence - over the Internet (“the cloud”) to offer faster innovation, flexible resources, and economies of scale.</a:t>
            </a:r>
          </a:p>
          <a:p>
            <a:pPr algn="just"/>
            <a:endParaRPr lang="en-US" sz="2400" dirty="0" smtClean="0">
              <a:latin typeface="Times New Roman" pitchFamily="18" charset="0"/>
              <a:cs typeface="Times New Roman" pitchFamily="18" charset="0"/>
            </a:endParaRPr>
          </a:p>
          <a:p>
            <a:r>
              <a:rPr lang="en-US" sz="2400" b="1" dirty="0" smtClean="0">
                <a:solidFill>
                  <a:srgbClr val="FF0000"/>
                </a:solidFill>
                <a:latin typeface="Times New Roman" pitchFamily="18" charset="0"/>
                <a:cs typeface="Times New Roman" pitchFamily="18" charset="0"/>
              </a:rPr>
              <a:t>Cloud Necessity </a:t>
            </a:r>
          </a:p>
          <a:p>
            <a:pPr marL="457200" indent="-457200"/>
            <a:r>
              <a:rPr lang="en-US" sz="2400" dirty="0" smtClean="0">
                <a:latin typeface="Times New Roman" pitchFamily="18" charset="0"/>
                <a:cs typeface="Times New Roman" pitchFamily="18" charset="0"/>
              </a:rPr>
              <a:t>1. The major concern of the cloud necessitate to handle huge amount </a:t>
            </a:r>
          </a:p>
          <a:p>
            <a:pPr marL="457200" indent="-457200"/>
            <a:r>
              <a:rPr lang="en-US" sz="2400" dirty="0" smtClean="0">
                <a:latin typeface="Times New Roman" pitchFamily="18" charset="0"/>
                <a:cs typeface="Times New Roman" pitchFamily="18" charset="0"/>
              </a:rPr>
              <a:t>    of amount</a:t>
            </a:r>
          </a:p>
          <a:p>
            <a:pPr marL="457200" indent="-457200"/>
            <a:endParaRPr lang="en-US" sz="2400" dirty="0" smtClean="0">
              <a:latin typeface="Times New Roman" pitchFamily="18" charset="0"/>
              <a:cs typeface="Times New Roman" pitchFamily="18" charset="0"/>
            </a:endParaRPr>
          </a:p>
          <a:p>
            <a:pPr marL="457200" indent="-457200"/>
            <a:r>
              <a:rPr lang="en-US" sz="2400" dirty="0" smtClean="0">
                <a:latin typeface="Times New Roman" pitchFamily="18" charset="0"/>
                <a:cs typeface="Times New Roman" pitchFamily="18" charset="0"/>
              </a:rPr>
              <a:t>2. Nature of data</a:t>
            </a:r>
          </a:p>
          <a:p>
            <a:pPr marL="457200" indent="-457200"/>
            <a:endParaRPr lang="en-US" sz="2400" dirty="0" smtClean="0">
              <a:latin typeface="Times New Roman" pitchFamily="18" charset="0"/>
              <a:cs typeface="Times New Roman" pitchFamily="18" charset="0"/>
            </a:endParaRPr>
          </a:p>
          <a:p>
            <a:pPr marL="1371600" lvl="2" indent="-457200">
              <a:buFont typeface="Wingdings" pitchFamily="2" charset="2"/>
              <a:buChar char="Ø"/>
            </a:pPr>
            <a:r>
              <a:rPr lang="en-US" sz="2400" dirty="0" smtClean="0">
                <a:latin typeface="Times New Roman" pitchFamily="18" charset="0"/>
                <a:cs typeface="Times New Roman" pitchFamily="18" charset="0"/>
              </a:rPr>
              <a:t>Unorganized</a:t>
            </a:r>
          </a:p>
          <a:p>
            <a:pPr marL="1371600" lvl="2" indent="-457200">
              <a:buFont typeface="Wingdings" pitchFamily="2" charset="2"/>
              <a:buChar char="Ø"/>
            </a:pPr>
            <a:r>
              <a:rPr lang="en-US" sz="2400" dirty="0" smtClean="0">
                <a:latin typeface="Times New Roman" pitchFamily="18" charset="0"/>
                <a:cs typeface="Times New Roman" pitchFamily="18" charset="0"/>
              </a:rPr>
              <a:t>M2M Sensor data</a:t>
            </a:r>
          </a:p>
          <a:p>
            <a:pPr marL="1371600" lvl="2" indent="-457200">
              <a:buFont typeface="Wingdings" pitchFamily="2" charset="2"/>
              <a:buChar char="Ø"/>
            </a:pPr>
            <a:r>
              <a:rPr lang="en-US" sz="2400" dirty="0" smtClean="0">
                <a:latin typeface="Times New Roman" pitchFamily="18" charset="0"/>
                <a:cs typeface="Times New Roman" pitchFamily="18" charset="0"/>
              </a:rPr>
              <a:t>From heterogeneous big number of device</a:t>
            </a:r>
          </a:p>
          <a:p>
            <a:pPr marL="1371600" lvl="2" indent="-457200">
              <a:buFont typeface="Wingdings" pitchFamily="2" charset="2"/>
              <a:buChar char="Ø"/>
            </a:pPr>
            <a:r>
              <a:rPr lang="en-US" sz="2400" dirty="0" smtClean="0">
                <a:latin typeface="Times New Roman" pitchFamily="18" charset="0"/>
                <a:cs typeface="Times New Roman" pitchFamily="18" charset="0"/>
              </a:rPr>
              <a:t>Varying data quality</a:t>
            </a:r>
          </a:p>
          <a:p>
            <a:endParaRPr lang="en-US" sz="2400" dirty="0" smtClean="0">
              <a:solidFill>
                <a:srgbClr val="FF0000"/>
              </a:solidFill>
              <a:latin typeface="Times New Roman" pitchFamily="18" charset="0"/>
              <a:cs typeface="Times New Roman" pitchFamily="18" charset="0"/>
            </a:endParaRPr>
          </a:p>
          <a:p>
            <a:r>
              <a:rPr lang="en-US" sz="2400" dirty="0" smtClean="0"/>
              <a:t>	</a:t>
            </a:r>
          </a:p>
          <a:p>
            <a:pPr algn="just"/>
            <a:endParaRPr lang="en-US" sz="2400"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2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20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 calcmode="lin" valueType="num">
                                      <p:cBhvr additive="base">
                                        <p:cTn id="37" dur="20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 calcmode="lin" valueType="num">
                                      <p:cBhvr additive="base">
                                        <p:cTn id="43" dur="20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4" dur="20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anim calcmode="lin" valueType="num">
                                      <p:cBhvr additive="base">
                                        <p:cTn id="49" dur="20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0" dur="20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anim calcmode="lin" valueType="num">
                                      <p:cBhvr additive="base">
                                        <p:cTn id="55" dur="20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56" dur="20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13" end="13"/>
                                            </p:txEl>
                                          </p:spTgt>
                                        </p:tgtEl>
                                        <p:attrNameLst>
                                          <p:attrName>style.visibility</p:attrName>
                                        </p:attrNameLst>
                                      </p:cBhvr>
                                      <p:to>
                                        <p:strVal val="visible"/>
                                      </p:to>
                                    </p:set>
                                    <p:anim calcmode="lin" valueType="num">
                                      <p:cBhvr additive="base">
                                        <p:cTn id="61" dur="20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62" dur="20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14283" y="214290"/>
            <a:ext cx="8715436" cy="6500858"/>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14282" y="214290"/>
            <a:ext cx="8786874" cy="664371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214282" y="214290"/>
            <a:ext cx="5929354" cy="642942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6357950" y="1643050"/>
            <a:ext cx="2500362" cy="500066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357158" y="357166"/>
            <a:ext cx="8429683" cy="6215106"/>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357158" y="428604"/>
            <a:ext cx="8429684" cy="3357586"/>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1571604" y="3929066"/>
            <a:ext cx="5800725" cy="2786082"/>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a:srcRect/>
          <a:stretch>
            <a:fillRect/>
          </a:stretch>
        </p:blipFill>
        <p:spPr bwMode="auto">
          <a:xfrm>
            <a:off x="142844" y="357166"/>
            <a:ext cx="8572560" cy="6215106"/>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428596" y="500042"/>
            <a:ext cx="8358246" cy="607223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357158" y="285728"/>
            <a:ext cx="8572560" cy="6357982"/>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428596" y="285728"/>
            <a:ext cx="8358245" cy="6143667"/>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428596" y="285728"/>
            <a:ext cx="8286807" cy="6286544"/>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14282" y="214291"/>
            <a:ext cx="8643998" cy="3357585"/>
          </a:xfrm>
          <a:prstGeom prst="rect">
            <a:avLst/>
          </a:prstGeom>
          <a:noFill/>
          <a:ln w="9525">
            <a:noFill/>
            <a:miter lim="800000"/>
            <a:headEnd/>
            <a:tailEnd/>
          </a:ln>
          <a:effectLst/>
        </p:spPr>
      </p:pic>
      <p:sp>
        <p:nvSpPr>
          <p:cNvPr id="3" name="TextBox 2"/>
          <p:cNvSpPr txBox="1"/>
          <p:nvPr/>
        </p:nvSpPr>
        <p:spPr>
          <a:xfrm>
            <a:off x="214282" y="3571876"/>
            <a:ext cx="8929718" cy="3416320"/>
          </a:xfrm>
          <a:prstGeom prst="rect">
            <a:avLst/>
          </a:prstGeom>
          <a:noFill/>
        </p:spPr>
        <p:txBody>
          <a:bodyPr wrap="square" rtlCol="0">
            <a:spAutoFit/>
          </a:bodyPr>
          <a:lstStyle/>
          <a:p>
            <a:pPr algn="just"/>
            <a:r>
              <a:rPr lang="en-US" sz="2400" dirty="0" smtClean="0">
                <a:latin typeface="Times New Roman" pitchFamily="18" charset="0"/>
                <a:cs typeface="Times New Roman" pitchFamily="18" charset="0"/>
              </a:rPr>
              <a:t>So, to access and store the data properly the cloud is needed for</a:t>
            </a:r>
          </a:p>
          <a:p>
            <a:pPr algn="just"/>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first thing is that cloud basically gives you a platform for high </a:t>
            </a:r>
          </a:p>
          <a:p>
            <a:pPr algn="just"/>
            <a:r>
              <a:rPr lang="en-US" sz="2400" dirty="0" smtClean="0">
                <a:latin typeface="Times New Roman" pitchFamily="18" charset="0"/>
                <a:cs typeface="Times New Roman" pitchFamily="18" charset="0"/>
              </a:rPr>
              <a:t>    computational speed, for data monitoring and analytics</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 Second benefit is storage of large volumes of data is possible with </a:t>
            </a:r>
          </a:p>
          <a:p>
            <a:pPr algn="just"/>
            <a:r>
              <a:rPr lang="en-US" sz="2400" dirty="0" smtClean="0">
                <a:latin typeface="Times New Roman" pitchFamily="18" charset="0"/>
                <a:cs typeface="Times New Roman" pitchFamily="18" charset="0"/>
              </a:rPr>
              <a:t>    cloud in a very simplest manner.</a:t>
            </a:r>
          </a:p>
          <a:p>
            <a:pPr algn="just"/>
            <a:endParaRPr lang="en-US" sz="2400" dirty="0" smtClean="0">
              <a:latin typeface="Times New Roman" pitchFamily="18" charset="0"/>
              <a:cs typeface="Times New Roman" pitchFamily="18" charset="0"/>
            </a:endParaRPr>
          </a:p>
          <a:p>
            <a:pPr algn="just">
              <a:buFont typeface="Wingdings" pitchFamily="2" charset="2"/>
              <a:buChar char="Ø"/>
            </a:pPr>
            <a:r>
              <a:rPr lang="en-US" sz="2400" dirty="0" smtClean="0">
                <a:latin typeface="Times New Roman" pitchFamily="18" charset="0"/>
                <a:cs typeface="Times New Roman" pitchFamily="18" charset="0"/>
              </a:rPr>
              <a:t> Third is scalability and security of services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2000" fill="hold"/>
                                        <p:tgtEl>
                                          <p:spTgt spid="1026"/>
                                        </p:tgtEl>
                                        <p:attrNameLst>
                                          <p:attrName>ppt_x</p:attrName>
                                        </p:attrNameLst>
                                      </p:cBhvr>
                                      <p:tavLst>
                                        <p:tav tm="0">
                                          <p:val>
                                            <p:strVal val="#ppt_x"/>
                                          </p:val>
                                        </p:tav>
                                        <p:tav tm="100000">
                                          <p:val>
                                            <p:strVal val="#ppt_x"/>
                                          </p:val>
                                        </p:tav>
                                      </p:tavLst>
                                    </p:anim>
                                    <p:anim calcmode="lin" valueType="num">
                                      <p:cBhvr additive="base">
                                        <p:cTn id="8" dur="20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2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2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2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20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357158" y="285728"/>
            <a:ext cx="8429684" cy="6286543"/>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57158" y="428604"/>
            <a:ext cx="8572559" cy="60007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5" name="Picture 3"/>
          <p:cNvPicPr>
            <a:picLocks noChangeAspect="1" noChangeArrowheads="1"/>
          </p:cNvPicPr>
          <p:nvPr/>
        </p:nvPicPr>
        <p:blipFill>
          <a:blip r:embed="rId2"/>
          <a:srcRect/>
          <a:stretch>
            <a:fillRect/>
          </a:stretch>
        </p:blipFill>
        <p:spPr bwMode="auto">
          <a:xfrm>
            <a:off x="1"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2"/>
          <p:cNvPicPr>
            <a:picLocks noChangeAspect="1" noChangeArrowheads="1"/>
          </p:cNvPicPr>
          <p:nvPr/>
        </p:nvPicPr>
        <p:blipFill>
          <a:blip r:embed="rId2"/>
          <a:srcRect/>
          <a:stretch>
            <a:fillRect/>
          </a:stretch>
        </p:blipFill>
        <p:spPr bwMode="auto">
          <a:xfrm>
            <a:off x="1" y="0"/>
            <a:ext cx="9144000" cy="68580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82" y="214290"/>
            <a:ext cx="8786874" cy="6721840"/>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Cloud Computing:</a:t>
            </a:r>
          </a:p>
          <a:p>
            <a:endParaRPr lang="en-US" sz="2400" b="1" dirty="0" smtClean="0">
              <a:solidFill>
                <a:srgbClr val="FF0000"/>
              </a:solidFill>
              <a:latin typeface="Times New Roman" pitchFamily="18" charset="0"/>
              <a:cs typeface="Times New Roman" pitchFamily="18" charset="0"/>
            </a:endParaRPr>
          </a:p>
          <a:p>
            <a:pPr algn="just">
              <a:lnSpc>
                <a:spcPct val="130000"/>
              </a:lnSpc>
            </a:pPr>
            <a:r>
              <a:rPr lang="en-US" sz="2400" dirty="0" smtClean="0">
                <a:latin typeface="Times New Roman" pitchFamily="18" charset="0"/>
                <a:cs typeface="Times New Roman" pitchFamily="18" charset="0"/>
              </a:rPr>
              <a:t>     Therefore, the people believe that cloud based platforms will give you, a reliable platform, a scalable platform and a secure platform for storage and handling of data and also the acquisition of the data with cloud can be made much more efficient, because of these following:</a:t>
            </a:r>
          </a:p>
          <a:p>
            <a:pPr algn="just"/>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Suitable for its scientific and business adaptability</a:t>
            </a: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Fulfills the need of what, when and where solutions</a:t>
            </a: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Secure storage and access</a:t>
            </a: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Supports a coherent, expandable and coordinated business model</a:t>
            </a:r>
          </a:p>
          <a:p>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Supports mobile devices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2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20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 calcmode="lin" valueType="num">
                                      <p:cBhvr additive="base">
                                        <p:cTn id="19" dur="20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 calcmode="lin" valueType="num">
                                      <p:cBhvr additive="base">
                                        <p:cTn id="25" dur="20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anim calcmode="lin" valueType="num">
                                      <p:cBhvr additive="base">
                                        <p:cTn id="31" dur="20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anim calcmode="lin" valueType="num">
                                      <p:cBhvr additive="base">
                                        <p:cTn id="37" dur="20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15954</TotalTime>
  <Words>1292</Words>
  <Application>Microsoft Office PowerPoint</Application>
  <PresentationFormat>On-screen Show (4:3)</PresentationFormat>
  <Paragraphs>268</Paragraphs>
  <Slides>83</Slides>
  <Notes>0</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STRUCTURE OF COMPUTERS</dc:title>
  <dc:creator>HP</dc:creator>
  <cp:lastModifiedBy>BAKTHA</cp:lastModifiedBy>
  <cp:revision>829</cp:revision>
  <dcterms:created xsi:type="dcterms:W3CDTF">2017-07-04T03:28:34Z</dcterms:created>
  <dcterms:modified xsi:type="dcterms:W3CDTF">2023-12-07T06:31:53Z</dcterms:modified>
</cp:coreProperties>
</file>